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sldIdLst>
    <p:sldId id="256" r:id="rId2"/>
    <p:sldId id="257" r:id="rId3"/>
    <p:sldId id="258" r:id="rId4"/>
    <p:sldId id="260" r:id="rId5"/>
    <p:sldId id="259" r:id="rId6"/>
    <p:sldId id="261" r:id="rId7"/>
    <p:sldId id="262" r:id="rId8"/>
    <p:sldId id="263" r:id="rId9"/>
    <p:sldId id="266" r:id="rId10"/>
    <p:sldId id="267" r:id="rId11"/>
    <p:sldId id="264" r:id="rId12"/>
    <p:sldId id="265"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Dues</a:t>
            </a:r>
            <a:r>
              <a:rPr lang="en-US" baseline="0" dirty="0"/>
              <a:t> vs. Enrollment</a:t>
            </a:r>
            <a:endParaRPr lang="en-US"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scatterChart>
        <c:scatterStyle val="lineMarker"/>
        <c:varyColors val="0"/>
        <c:ser>
          <c:idx val="0"/>
          <c:order val="0"/>
          <c:tx>
            <c:strRef>
              <c:f>Sheet1!$B$1</c:f>
              <c:strCache>
                <c:ptCount val="1"/>
                <c:pt idx="0">
                  <c:v>Y-Values</c:v>
                </c:pt>
              </c:strCache>
            </c:strRef>
          </c:tx>
          <c:spPr>
            <a:ln w="19050" cap="rnd">
              <a:noFill/>
              <a:round/>
            </a:ln>
            <a:effectLst/>
          </c:spPr>
          <c:marker>
            <c:symbol val="circle"/>
            <c:size val="5"/>
            <c:spPr>
              <a:solidFill>
                <a:schemeClr val="accent1"/>
              </a:solidFill>
              <a:ln w="9525">
                <a:solidFill>
                  <a:schemeClr val="accent1"/>
                </a:solidFill>
              </a:ln>
              <a:effectLst/>
            </c:spPr>
          </c:marker>
          <c:xVal>
            <c:numRef>
              <c:f>Sheet1!$A$2:$A$68</c:f>
              <c:numCache>
                <c:formatCode>#,##0.00</c:formatCode>
                <c:ptCount val="67"/>
                <c:pt idx="0">
                  <c:v>28337.33</c:v>
                </c:pt>
                <c:pt idx="1">
                  <c:v>4838.54</c:v>
                </c:pt>
                <c:pt idx="2">
                  <c:v>27117.61</c:v>
                </c:pt>
                <c:pt idx="3">
                  <c:v>3094.54</c:v>
                </c:pt>
                <c:pt idx="4">
                  <c:v>71673.919999999998</c:v>
                </c:pt>
                <c:pt idx="5">
                  <c:v>267733.74</c:v>
                </c:pt>
                <c:pt idx="6">
                  <c:v>2178.4</c:v>
                </c:pt>
                <c:pt idx="7">
                  <c:v>15616.89</c:v>
                </c:pt>
                <c:pt idx="8">
                  <c:v>14890.05</c:v>
                </c:pt>
                <c:pt idx="9">
                  <c:v>36628.21</c:v>
                </c:pt>
                <c:pt idx="10">
                  <c:v>45341.599999999999</c:v>
                </c:pt>
                <c:pt idx="11">
                  <c:v>10124.299999999999</c:v>
                </c:pt>
                <c:pt idx="12">
                  <c:v>352861.4</c:v>
                </c:pt>
                <c:pt idx="13">
                  <c:v>4847.82</c:v>
                </c:pt>
                <c:pt idx="14">
                  <c:v>2113.52</c:v>
                </c:pt>
                <c:pt idx="15">
                  <c:v>128892.62</c:v>
                </c:pt>
                <c:pt idx="16">
                  <c:v>40125.269999999997</c:v>
                </c:pt>
                <c:pt idx="17">
                  <c:v>12822.01</c:v>
                </c:pt>
                <c:pt idx="18">
                  <c:v>1239.6600000000001</c:v>
                </c:pt>
                <c:pt idx="19">
                  <c:v>5451.93</c:v>
                </c:pt>
                <c:pt idx="20">
                  <c:v>2631</c:v>
                </c:pt>
                <c:pt idx="21">
                  <c:v>1658.34</c:v>
                </c:pt>
                <c:pt idx="22">
                  <c:v>1875.81</c:v>
                </c:pt>
                <c:pt idx="23">
                  <c:v>1666.66</c:v>
                </c:pt>
                <c:pt idx="24">
                  <c:v>5266.85</c:v>
                </c:pt>
                <c:pt idx="25">
                  <c:v>7106.15</c:v>
                </c:pt>
                <c:pt idx="26">
                  <c:v>22092.799999999999</c:v>
                </c:pt>
                <c:pt idx="27">
                  <c:v>12298.65</c:v>
                </c:pt>
                <c:pt idx="28">
                  <c:v>208545.23</c:v>
                </c:pt>
                <c:pt idx="29">
                  <c:v>3167.49</c:v>
                </c:pt>
                <c:pt idx="30">
                  <c:v>17656.46</c:v>
                </c:pt>
                <c:pt idx="31">
                  <c:v>6527.51</c:v>
                </c:pt>
                <c:pt idx="32" formatCode="General">
                  <c:v>801.48</c:v>
                </c:pt>
                <c:pt idx="33">
                  <c:v>1202.6300000000001</c:v>
                </c:pt>
                <c:pt idx="34">
                  <c:v>41879.699999999997</c:v>
                </c:pt>
                <c:pt idx="35">
                  <c:v>90069.39</c:v>
                </c:pt>
                <c:pt idx="36">
                  <c:v>33585.339999999997</c:v>
                </c:pt>
                <c:pt idx="37">
                  <c:v>5404.09</c:v>
                </c:pt>
                <c:pt idx="38">
                  <c:v>1377.02</c:v>
                </c:pt>
                <c:pt idx="39">
                  <c:v>2520.09</c:v>
                </c:pt>
                <c:pt idx="40">
                  <c:v>47663.360000000001</c:v>
                </c:pt>
                <c:pt idx="41">
                  <c:v>42191.86</c:v>
                </c:pt>
                <c:pt idx="42">
                  <c:v>18713.88</c:v>
                </c:pt>
                <c:pt idx="43">
                  <c:v>8056.78</c:v>
                </c:pt>
                <c:pt idx="44">
                  <c:v>11317.25</c:v>
                </c:pt>
                <c:pt idx="45">
                  <c:v>30253.759999999998</c:v>
                </c:pt>
                <c:pt idx="46">
                  <c:v>6462.9</c:v>
                </c:pt>
                <c:pt idx="47">
                  <c:v>195449.44</c:v>
                </c:pt>
                <c:pt idx="48">
                  <c:v>61231.27</c:v>
                </c:pt>
                <c:pt idx="49">
                  <c:v>186328.99</c:v>
                </c:pt>
                <c:pt idx="50">
                  <c:v>69813.37</c:v>
                </c:pt>
                <c:pt idx="51">
                  <c:v>101864.67</c:v>
                </c:pt>
                <c:pt idx="52">
                  <c:v>99150.2</c:v>
                </c:pt>
                <c:pt idx="53">
                  <c:v>10850.4</c:v>
                </c:pt>
                <c:pt idx="54">
                  <c:v>36276.620000000003</c:v>
                </c:pt>
                <c:pt idx="55">
                  <c:v>39152.26</c:v>
                </c:pt>
                <c:pt idx="56">
                  <c:v>26232</c:v>
                </c:pt>
                <c:pt idx="57">
                  <c:v>42147.83</c:v>
                </c:pt>
                <c:pt idx="58">
                  <c:v>66306.77</c:v>
                </c:pt>
                <c:pt idx="59">
                  <c:v>8255.06</c:v>
                </c:pt>
                <c:pt idx="60">
                  <c:v>5996.65</c:v>
                </c:pt>
                <c:pt idx="61">
                  <c:v>2696.89</c:v>
                </c:pt>
                <c:pt idx="62">
                  <c:v>2227.69</c:v>
                </c:pt>
                <c:pt idx="63">
                  <c:v>62362.66</c:v>
                </c:pt>
                <c:pt idx="64">
                  <c:v>5077.5600000000004</c:v>
                </c:pt>
                <c:pt idx="65">
                  <c:v>8558.57</c:v>
                </c:pt>
                <c:pt idx="66">
                  <c:v>3215.72</c:v>
                </c:pt>
              </c:numCache>
            </c:numRef>
          </c:xVal>
          <c:yVal>
            <c:numRef>
              <c:f>Sheet1!$B$2:$B$68</c:f>
              <c:numCache>
                <c:formatCode>"$"#,##0.00</c:formatCode>
                <c:ptCount val="67"/>
                <c:pt idx="0">
                  <c:v>21766</c:v>
                </c:pt>
                <c:pt idx="1">
                  <c:v>9964</c:v>
                </c:pt>
                <c:pt idx="2">
                  <c:v>21766</c:v>
                </c:pt>
                <c:pt idx="3">
                  <c:v>10375</c:v>
                </c:pt>
                <c:pt idx="4">
                  <c:v>21766</c:v>
                </c:pt>
                <c:pt idx="5">
                  <c:v>22718</c:v>
                </c:pt>
                <c:pt idx="6">
                  <c:v>8524</c:v>
                </c:pt>
                <c:pt idx="7">
                  <c:v>14201</c:v>
                </c:pt>
                <c:pt idx="8">
                  <c:v>14778</c:v>
                </c:pt>
                <c:pt idx="9">
                  <c:v>20096</c:v>
                </c:pt>
                <c:pt idx="10">
                  <c:v>20869</c:v>
                </c:pt>
                <c:pt idx="11">
                  <c:v>13479</c:v>
                </c:pt>
                <c:pt idx="12">
                  <c:v>24621</c:v>
                </c:pt>
                <c:pt idx="13">
                  <c:v>10586</c:v>
                </c:pt>
                <c:pt idx="14">
                  <c:v>8271</c:v>
                </c:pt>
                <c:pt idx="15">
                  <c:v>22718</c:v>
                </c:pt>
                <c:pt idx="16">
                  <c:v>21766</c:v>
                </c:pt>
                <c:pt idx="17">
                  <c:v>9022</c:v>
                </c:pt>
                <c:pt idx="18">
                  <c:v>8409</c:v>
                </c:pt>
                <c:pt idx="19">
                  <c:v>14160</c:v>
                </c:pt>
                <c:pt idx="20">
                  <c:v>8037</c:v>
                </c:pt>
                <c:pt idx="21">
                  <c:v>6646</c:v>
                </c:pt>
                <c:pt idx="22">
                  <c:v>8950</c:v>
                </c:pt>
                <c:pt idx="23">
                  <c:v>8902</c:v>
                </c:pt>
                <c:pt idx="24">
                  <c:v>10760</c:v>
                </c:pt>
                <c:pt idx="25">
                  <c:v>11053</c:v>
                </c:pt>
                <c:pt idx="26">
                  <c:v>13411</c:v>
                </c:pt>
                <c:pt idx="27">
                  <c:v>13713</c:v>
                </c:pt>
                <c:pt idx="28">
                  <c:v>22718</c:v>
                </c:pt>
                <c:pt idx="29">
                  <c:v>9749</c:v>
                </c:pt>
                <c:pt idx="30">
                  <c:v>15391</c:v>
                </c:pt>
                <c:pt idx="31">
                  <c:v>13439</c:v>
                </c:pt>
                <c:pt idx="32">
                  <c:v>9257</c:v>
                </c:pt>
                <c:pt idx="33">
                  <c:v>6646</c:v>
                </c:pt>
                <c:pt idx="34">
                  <c:v>21596</c:v>
                </c:pt>
                <c:pt idx="35">
                  <c:v>21766</c:v>
                </c:pt>
                <c:pt idx="36">
                  <c:v>21766</c:v>
                </c:pt>
                <c:pt idx="37">
                  <c:v>10582</c:v>
                </c:pt>
                <c:pt idx="38">
                  <c:v>6646</c:v>
                </c:pt>
                <c:pt idx="39">
                  <c:v>9730</c:v>
                </c:pt>
                <c:pt idx="40">
                  <c:v>21766</c:v>
                </c:pt>
                <c:pt idx="41">
                  <c:v>21766</c:v>
                </c:pt>
                <c:pt idx="42">
                  <c:v>15907</c:v>
                </c:pt>
                <c:pt idx="43">
                  <c:v>15031</c:v>
                </c:pt>
                <c:pt idx="44">
                  <c:v>13123</c:v>
                </c:pt>
                <c:pt idx="45">
                  <c:v>21766</c:v>
                </c:pt>
                <c:pt idx="46">
                  <c:v>11143</c:v>
                </c:pt>
                <c:pt idx="47">
                  <c:v>21766</c:v>
                </c:pt>
                <c:pt idx="48">
                  <c:v>14822</c:v>
                </c:pt>
                <c:pt idx="49">
                  <c:v>21766</c:v>
                </c:pt>
                <c:pt idx="50">
                  <c:v>21766</c:v>
                </c:pt>
                <c:pt idx="51">
                  <c:v>21766</c:v>
                </c:pt>
                <c:pt idx="52">
                  <c:v>21766</c:v>
                </c:pt>
                <c:pt idx="53">
                  <c:v>15023</c:v>
                </c:pt>
                <c:pt idx="54">
                  <c:v>16182</c:v>
                </c:pt>
                <c:pt idx="55">
                  <c:v>20154</c:v>
                </c:pt>
                <c:pt idx="56">
                  <c:v>18042</c:v>
                </c:pt>
                <c:pt idx="57">
                  <c:v>21766</c:v>
                </c:pt>
                <c:pt idx="58">
                  <c:v>21766</c:v>
                </c:pt>
                <c:pt idx="59">
                  <c:v>10940</c:v>
                </c:pt>
                <c:pt idx="60">
                  <c:v>11157</c:v>
                </c:pt>
                <c:pt idx="61">
                  <c:v>10161</c:v>
                </c:pt>
                <c:pt idx="62">
                  <c:v>8243</c:v>
                </c:pt>
                <c:pt idx="63">
                  <c:v>21766</c:v>
                </c:pt>
                <c:pt idx="64">
                  <c:v>9159</c:v>
                </c:pt>
                <c:pt idx="65">
                  <c:v>10837</c:v>
                </c:pt>
                <c:pt idx="66">
                  <c:v>10819</c:v>
                </c:pt>
              </c:numCache>
            </c:numRef>
          </c:yVal>
          <c:smooth val="0"/>
          <c:extLst>
            <c:ext xmlns:c16="http://schemas.microsoft.com/office/drawing/2014/chart" uri="{C3380CC4-5D6E-409C-BE32-E72D297353CC}">
              <c16:uniqueId val="{00000000-CF72-4F57-AE7F-202E43505133}"/>
            </c:ext>
          </c:extLst>
        </c:ser>
        <c:dLbls>
          <c:showLegendKey val="0"/>
          <c:showVal val="0"/>
          <c:showCatName val="0"/>
          <c:showSerName val="0"/>
          <c:showPercent val="0"/>
          <c:showBubbleSize val="0"/>
        </c:dLbls>
        <c:axId val="380754584"/>
        <c:axId val="380752944"/>
      </c:scatterChart>
      <c:valAx>
        <c:axId val="380754584"/>
        <c:scaling>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en-US" dirty="0"/>
                  <a:t>Enrolled</a:t>
                </a:r>
                <a:r>
                  <a:rPr lang="en-US" baseline="0" dirty="0"/>
                  <a:t> Students</a:t>
                </a:r>
                <a:endParaRPr lang="en-US" dirty="0"/>
              </a:p>
            </c:rich>
          </c:tx>
          <c:overlay val="0"/>
          <c:spPr>
            <a:noFill/>
            <a:ln>
              <a:noFill/>
            </a:ln>
            <a:effectLst/>
          </c:spPr>
          <c:txPr>
            <a:bodyPr rot="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title>
        <c:numFmt formatCode="#,##0.00"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80752944"/>
        <c:crosses val="autoZero"/>
        <c:crossBetween val="midCat"/>
      </c:valAx>
      <c:valAx>
        <c:axId val="380752944"/>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en-US" dirty="0"/>
                  <a:t>Dues</a:t>
                </a:r>
              </a:p>
            </c:rich>
          </c:tx>
          <c:overlay val="0"/>
          <c:spPr>
            <a:noFill/>
            <a:ln>
              <a:noFill/>
            </a:ln>
            <a:effectLst/>
          </c:spPr>
          <c:txPr>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title>
        <c:numFmt formatCode="&quot;$&quot;#,##0.00"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80754584"/>
        <c:crosses val="autoZero"/>
        <c:crossBetween val="midCat"/>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Dues vs. Enrollment</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scatterChart>
        <c:scatterStyle val="lineMarker"/>
        <c:varyColors val="0"/>
        <c:ser>
          <c:idx val="0"/>
          <c:order val="0"/>
          <c:tx>
            <c:strRef>
              <c:f>Sheet1!$B$1</c:f>
              <c:strCache>
                <c:ptCount val="1"/>
                <c:pt idx="0">
                  <c:v>Y-Values</c:v>
                </c:pt>
              </c:strCache>
            </c:strRef>
          </c:tx>
          <c:spPr>
            <a:ln w="19050" cap="rnd">
              <a:noFill/>
              <a:round/>
            </a:ln>
            <a:effectLst/>
          </c:spPr>
          <c:marker>
            <c:symbol val="circle"/>
            <c:size val="5"/>
            <c:spPr>
              <a:solidFill>
                <a:schemeClr val="accent1"/>
              </a:solidFill>
              <a:ln w="9525">
                <a:solidFill>
                  <a:schemeClr val="accent1"/>
                </a:solidFill>
              </a:ln>
              <a:effectLst/>
            </c:spPr>
          </c:marker>
          <c:xVal>
            <c:numRef>
              <c:f>Sheet1!$A$2:$A$68</c:f>
              <c:numCache>
                <c:formatCode>#,##0.00</c:formatCode>
                <c:ptCount val="67"/>
                <c:pt idx="0">
                  <c:v>28337.33</c:v>
                </c:pt>
                <c:pt idx="1">
                  <c:v>4838.54</c:v>
                </c:pt>
                <c:pt idx="2">
                  <c:v>27117.61</c:v>
                </c:pt>
                <c:pt idx="3">
                  <c:v>3094.54</c:v>
                </c:pt>
                <c:pt idx="4">
                  <c:v>71673.919999999998</c:v>
                </c:pt>
                <c:pt idx="5">
                  <c:v>267733.74</c:v>
                </c:pt>
                <c:pt idx="6">
                  <c:v>2178.4</c:v>
                </c:pt>
                <c:pt idx="7">
                  <c:v>15616.89</c:v>
                </c:pt>
                <c:pt idx="8">
                  <c:v>14890.05</c:v>
                </c:pt>
                <c:pt idx="9">
                  <c:v>36628.21</c:v>
                </c:pt>
                <c:pt idx="10">
                  <c:v>45341.599999999999</c:v>
                </c:pt>
                <c:pt idx="11">
                  <c:v>10124.299999999999</c:v>
                </c:pt>
                <c:pt idx="12">
                  <c:v>352861.4</c:v>
                </c:pt>
                <c:pt idx="13">
                  <c:v>4847.82</c:v>
                </c:pt>
                <c:pt idx="14">
                  <c:v>2113.52</c:v>
                </c:pt>
                <c:pt idx="15">
                  <c:v>128892.62</c:v>
                </c:pt>
                <c:pt idx="16">
                  <c:v>40125.269999999997</c:v>
                </c:pt>
                <c:pt idx="17">
                  <c:v>12822.01</c:v>
                </c:pt>
                <c:pt idx="18">
                  <c:v>1239.6600000000001</c:v>
                </c:pt>
                <c:pt idx="19">
                  <c:v>5451.93</c:v>
                </c:pt>
                <c:pt idx="20">
                  <c:v>2631</c:v>
                </c:pt>
                <c:pt idx="21">
                  <c:v>1658.34</c:v>
                </c:pt>
                <c:pt idx="22">
                  <c:v>1875.81</c:v>
                </c:pt>
                <c:pt idx="23">
                  <c:v>1666.66</c:v>
                </c:pt>
                <c:pt idx="24">
                  <c:v>5266.85</c:v>
                </c:pt>
                <c:pt idx="25">
                  <c:v>7106.15</c:v>
                </c:pt>
                <c:pt idx="26">
                  <c:v>22092.799999999999</c:v>
                </c:pt>
                <c:pt idx="27">
                  <c:v>12298.65</c:v>
                </c:pt>
                <c:pt idx="28">
                  <c:v>208545.23</c:v>
                </c:pt>
                <c:pt idx="29">
                  <c:v>3167.49</c:v>
                </c:pt>
                <c:pt idx="30">
                  <c:v>17656.46</c:v>
                </c:pt>
                <c:pt idx="31">
                  <c:v>6527.51</c:v>
                </c:pt>
                <c:pt idx="32" formatCode="General">
                  <c:v>801.48</c:v>
                </c:pt>
                <c:pt idx="33">
                  <c:v>1202.6300000000001</c:v>
                </c:pt>
                <c:pt idx="34">
                  <c:v>41879.699999999997</c:v>
                </c:pt>
                <c:pt idx="35">
                  <c:v>90069.39</c:v>
                </c:pt>
                <c:pt idx="36">
                  <c:v>33585.339999999997</c:v>
                </c:pt>
                <c:pt idx="37">
                  <c:v>5404.09</c:v>
                </c:pt>
                <c:pt idx="38">
                  <c:v>1377.02</c:v>
                </c:pt>
                <c:pt idx="39">
                  <c:v>2520.09</c:v>
                </c:pt>
                <c:pt idx="40">
                  <c:v>47663.360000000001</c:v>
                </c:pt>
                <c:pt idx="41">
                  <c:v>42191.86</c:v>
                </c:pt>
                <c:pt idx="42">
                  <c:v>18713.88</c:v>
                </c:pt>
                <c:pt idx="43">
                  <c:v>8056.78</c:v>
                </c:pt>
                <c:pt idx="44">
                  <c:v>11317.25</c:v>
                </c:pt>
                <c:pt idx="45">
                  <c:v>30253.759999999998</c:v>
                </c:pt>
                <c:pt idx="46">
                  <c:v>6462.9</c:v>
                </c:pt>
                <c:pt idx="47">
                  <c:v>195449.44</c:v>
                </c:pt>
                <c:pt idx="48">
                  <c:v>61231.27</c:v>
                </c:pt>
                <c:pt idx="49">
                  <c:v>186328.99</c:v>
                </c:pt>
                <c:pt idx="50">
                  <c:v>69813.37</c:v>
                </c:pt>
                <c:pt idx="51">
                  <c:v>101864.67</c:v>
                </c:pt>
                <c:pt idx="52">
                  <c:v>99150.2</c:v>
                </c:pt>
                <c:pt idx="53">
                  <c:v>10850.4</c:v>
                </c:pt>
                <c:pt idx="54">
                  <c:v>36276.620000000003</c:v>
                </c:pt>
                <c:pt idx="55">
                  <c:v>39152.26</c:v>
                </c:pt>
                <c:pt idx="56">
                  <c:v>26232</c:v>
                </c:pt>
                <c:pt idx="57">
                  <c:v>42147.83</c:v>
                </c:pt>
                <c:pt idx="58">
                  <c:v>66306.77</c:v>
                </c:pt>
                <c:pt idx="59">
                  <c:v>8255.06</c:v>
                </c:pt>
                <c:pt idx="60">
                  <c:v>5996.65</c:v>
                </c:pt>
                <c:pt idx="61">
                  <c:v>2696.89</c:v>
                </c:pt>
                <c:pt idx="62">
                  <c:v>2227.69</c:v>
                </c:pt>
                <c:pt idx="63">
                  <c:v>62362.66</c:v>
                </c:pt>
                <c:pt idx="64">
                  <c:v>5077.5600000000004</c:v>
                </c:pt>
                <c:pt idx="65">
                  <c:v>8558.57</c:v>
                </c:pt>
                <c:pt idx="66">
                  <c:v>3215.72</c:v>
                </c:pt>
              </c:numCache>
            </c:numRef>
          </c:xVal>
          <c:yVal>
            <c:numRef>
              <c:f>Sheet1!$B$2:$B$68</c:f>
              <c:numCache>
                <c:formatCode>"$"#,##0.00</c:formatCode>
                <c:ptCount val="67"/>
                <c:pt idx="0">
                  <c:v>14736.245239121303</c:v>
                </c:pt>
                <c:pt idx="1">
                  <c:v>10795.51727975096</c:v>
                </c:pt>
                <c:pt idx="2">
                  <c:v>14908.8354211189</c:v>
                </c:pt>
                <c:pt idx="3">
                  <c:v>10037.286982144429</c:v>
                </c:pt>
                <c:pt idx="4">
                  <c:v>19683.432231847502</c:v>
                </c:pt>
                <c:pt idx="5">
                  <c:v>39057.897106843564</c:v>
                </c:pt>
                <c:pt idx="6">
                  <c:v>9559.6131400823615</c:v>
                </c:pt>
                <c:pt idx="7">
                  <c:v>12940.811169324103</c:v>
                </c:pt>
                <c:pt idx="8">
                  <c:v>12859.6668305316</c:v>
                </c:pt>
                <c:pt idx="9">
                  <c:v>16349.482433692994</c:v>
                </c:pt>
                <c:pt idx="10">
                  <c:v>17120.472746968942</c:v>
                </c:pt>
                <c:pt idx="11">
                  <c:v>12126.71341789182</c:v>
                </c:pt>
                <c:pt idx="12">
                  <c:v>45984.390592368763</c:v>
                </c:pt>
                <c:pt idx="13">
                  <c:v>10753.900314969289</c:v>
                </c:pt>
                <c:pt idx="14">
                  <c:v>9502.0832195014173</c:v>
                </c:pt>
                <c:pt idx="15">
                  <c:v>25650.799611404371</c:v>
                </c:pt>
                <c:pt idx="16">
                  <c:v>16295.555120880454</c:v>
                </c:pt>
                <c:pt idx="17">
                  <c:v>12573.353955212518</c:v>
                </c:pt>
                <c:pt idx="18">
                  <c:v>8773.8452961341882</c:v>
                </c:pt>
                <c:pt idx="19">
                  <c:v>10912.759484727032</c:v>
                </c:pt>
                <c:pt idx="20">
                  <c:v>9837.0853194854481</c:v>
                </c:pt>
                <c:pt idx="21">
                  <c:v>9171.4966945719752</c:v>
                </c:pt>
                <c:pt idx="22">
                  <c:v>9331.7037902496504</c:v>
                </c:pt>
                <c:pt idx="23">
                  <c:v>9170.3281539130421</c:v>
                </c:pt>
                <c:pt idx="24">
                  <c:v>10950.593676002536</c:v>
                </c:pt>
                <c:pt idx="25">
                  <c:v>11497.747541252331</c:v>
                </c:pt>
                <c:pt idx="26">
                  <c:v>14013.275906689316</c:v>
                </c:pt>
                <c:pt idx="27">
                  <c:v>12468.301698724847</c:v>
                </c:pt>
                <c:pt idx="28">
                  <c:v>34008.813068144096</c:v>
                </c:pt>
                <c:pt idx="29">
                  <c:v>10109.531621256729</c:v>
                </c:pt>
                <c:pt idx="30">
                  <c:v>13373.586181427023</c:v>
                </c:pt>
                <c:pt idx="31">
                  <c:v>11246.288035997597</c:v>
                </c:pt>
                <c:pt idx="32">
                  <c:v>8199.4739082271008</c:v>
                </c:pt>
                <c:pt idx="33">
                  <c:v>8742.9466622143227</c:v>
                </c:pt>
                <c:pt idx="34">
                  <c:v>16487.075237233163</c:v>
                </c:pt>
                <c:pt idx="35">
                  <c:v>21742.083062551614</c:v>
                </c:pt>
                <c:pt idx="36">
                  <c:v>15426.792888101882</c:v>
                </c:pt>
                <c:pt idx="37">
                  <c:v>10935.168682920073</c:v>
                </c:pt>
                <c:pt idx="38">
                  <c:v>8935.3882890367022</c:v>
                </c:pt>
                <c:pt idx="39">
                  <c:v>9751.5147673865104</c:v>
                </c:pt>
                <c:pt idx="40">
                  <c:v>17218.853105937756</c:v>
                </c:pt>
                <c:pt idx="41">
                  <c:v>16429.766119380394</c:v>
                </c:pt>
                <c:pt idx="42">
                  <c:v>13566.253752544388</c:v>
                </c:pt>
                <c:pt idx="43">
                  <c:v>11644.273155052455</c:v>
                </c:pt>
                <c:pt idx="44">
                  <c:v>12373.094854790961</c:v>
                </c:pt>
                <c:pt idx="45">
                  <c:v>15352.59282867478</c:v>
                </c:pt>
                <c:pt idx="46">
                  <c:v>11275.185938656085</c:v>
                </c:pt>
                <c:pt idx="47">
                  <c:v>32673.575295861865</c:v>
                </c:pt>
                <c:pt idx="48">
                  <c:v>19548.492147566165</c:v>
                </c:pt>
                <c:pt idx="49">
                  <c:v>31134.998725889072</c:v>
                </c:pt>
                <c:pt idx="50">
                  <c:v>19741.794844074277</c:v>
                </c:pt>
                <c:pt idx="51">
                  <c:v>22136.370433506851</c:v>
                </c:pt>
                <c:pt idx="52">
                  <c:v>22976.19871172807</c:v>
                </c:pt>
                <c:pt idx="53">
                  <c:v>12275.550392905616</c:v>
                </c:pt>
                <c:pt idx="54">
                  <c:v>16191.409685572155</c:v>
                </c:pt>
                <c:pt idx="55">
                  <c:v>16231.527429103427</c:v>
                </c:pt>
                <c:pt idx="56">
                  <c:v>14793.924155028499</c:v>
                </c:pt>
                <c:pt idx="57">
                  <c:v>16404.556270269124</c:v>
                </c:pt>
                <c:pt idx="58">
                  <c:v>19399.924665239065</c:v>
                </c:pt>
                <c:pt idx="59">
                  <c:v>11557.340876147255</c:v>
                </c:pt>
                <c:pt idx="60">
                  <c:v>11092.267500047261</c:v>
                </c:pt>
                <c:pt idx="61">
                  <c:v>9838.0294323393955</c:v>
                </c:pt>
                <c:pt idx="62">
                  <c:v>9582.8129261049544</c:v>
                </c:pt>
                <c:pt idx="63">
                  <c:v>18571.781221303667</c:v>
                </c:pt>
                <c:pt idx="64">
                  <c:v>10854.488324541697</c:v>
                </c:pt>
                <c:pt idx="65">
                  <c:v>11788.969654893071</c:v>
                </c:pt>
                <c:pt idx="66">
                  <c:v>10106.110772939088</c:v>
                </c:pt>
              </c:numCache>
            </c:numRef>
          </c:yVal>
          <c:smooth val="0"/>
          <c:extLst>
            <c:ext xmlns:c16="http://schemas.microsoft.com/office/drawing/2014/chart" uri="{C3380CC4-5D6E-409C-BE32-E72D297353CC}">
              <c16:uniqueId val="{00000000-0F4D-4C1D-92D7-46E1892AAFD4}"/>
            </c:ext>
          </c:extLst>
        </c:ser>
        <c:dLbls>
          <c:showLegendKey val="0"/>
          <c:showVal val="0"/>
          <c:showCatName val="0"/>
          <c:showSerName val="0"/>
          <c:showPercent val="0"/>
          <c:showBubbleSize val="0"/>
        </c:dLbls>
        <c:axId val="380077256"/>
        <c:axId val="380068400"/>
      </c:scatterChart>
      <c:valAx>
        <c:axId val="380077256"/>
        <c:scaling>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en-US" dirty="0"/>
                  <a:t>Enrolled</a:t>
                </a:r>
                <a:r>
                  <a:rPr lang="en-US" baseline="0" dirty="0"/>
                  <a:t> Students</a:t>
                </a:r>
                <a:endParaRPr lang="en-US" dirty="0"/>
              </a:p>
            </c:rich>
          </c:tx>
          <c:overlay val="0"/>
          <c:spPr>
            <a:noFill/>
            <a:ln>
              <a:noFill/>
            </a:ln>
            <a:effectLst/>
          </c:spPr>
          <c:txPr>
            <a:bodyPr rot="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title>
        <c:numFmt formatCode="#,##0.00"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80068400"/>
        <c:crosses val="autoZero"/>
        <c:crossBetween val="midCat"/>
      </c:valAx>
      <c:valAx>
        <c:axId val="380068400"/>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en-US" dirty="0"/>
                  <a:t>Dues</a:t>
                </a:r>
              </a:p>
            </c:rich>
          </c:tx>
          <c:overlay val="0"/>
          <c:spPr>
            <a:noFill/>
            <a:ln>
              <a:noFill/>
            </a:ln>
            <a:effectLst/>
          </c:spPr>
          <c:txPr>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title>
        <c:numFmt formatCode="&quot;$&quot;#,##0.00"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80077256"/>
        <c:crosses val="autoZero"/>
        <c:crossBetween val="midCat"/>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Dues vs.</a:t>
            </a:r>
            <a:r>
              <a:rPr lang="en-US" baseline="0" dirty="0"/>
              <a:t> District Budget</a:t>
            </a:r>
            <a:endParaRPr lang="en-US" dirty="0"/>
          </a:p>
        </c:rich>
      </c:tx>
      <c:layout>
        <c:manualLayout>
          <c:xMode val="edge"/>
          <c:yMode val="edge"/>
          <c:x val="0.3804877829385841"/>
          <c:y val="0"/>
        </c:manualLayout>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scatterChart>
        <c:scatterStyle val="lineMarker"/>
        <c:varyColors val="0"/>
        <c:ser>
          <c:idx val="0"/>
          <c:order val="0"/>
          <c:tx>
            <c:strRef>
              <c:f>Sheet1!$B$1</c:f>
              <c:strCache>
                <c:ptCount val="1"/>
                <c:pt idx="0">
                  <c:v>Y-Values</c:v>
                </c:pt>
              </c:strCache>
            </c:strRef>
          </c:tx>
          <c:spPr>
            <a:ln w="19050" cap="rnd">
              <a:noFill/>
              <a:round/>
            </a:ln>
            <a:effectLst/>
          </c:spPr>
          <c:marker>
            <c:symbol val="circle"/>
            <c:size val="5"/>
            <c:spPr>
              <a:solidFill>
                <a:schemeClr val="accent1"/>
              </a:solidFill>
              <a:ln w="9525">
                <a:solidFill>
                  <a:schemeClr val="accent1"/>
                </a:solidFill>
              </a:ln>
              <a:effectLst/>
            </c:spPr>
          </c:marker>
          <c:xVal>
            <c:numRef>
              <c:f>Sheet1!$A$2:$A$68</c:f>
              <c:numCache>
                <c:formatCode>#,##0</c:formatCode>
                <c:ptCount val="67"/>
                <c:pt idx="0">
                  <c:v>197543472</c:v>
                </c:pt>
                <c:pt idx="1">
                  <c:v>33984512</c:v>
                </c:pt>
                <c:pt idx="2">
                  <c:v>192580686</c:v>
                </c:pt>
                <c:pt idx="3">
                  <c:v>22779513</c:v>
                </c:pt>
                <c:pt idx="4">
                  <c:v>514016009</c:v>
                </c:pt>
                <c:pt idx="5">
                  <c:v>1888599165</c:v>
                </c:pt>
                <c:pt idx="6">
                  <c:v>16552851</c:v>
                </c:pt>
                <c:pt idx="7">
                  <c:v>112828111</c:v>
                </c:pt>
                <c:pt idx="8">
                  <c:v>104149476</c:v>
                </c:pt>
                <c:pt idx="9">
                  <c:v>254936376</c:v>
                </c:pt>
                <c:pt idx="10">
                  <c:v>363526247</c:v>
                </c:pt>
                <c:pt idx="11">
                  <c:v>70961665</c:v>
                </c:pt>
                <c:pt idx="12">
                  <c:v>2531829504</c:v>
                </c:pt>
                <c:pt idx="13">
                  <c:v>34680093</c:v>
                </c:pt>
                <c:pt idx="14">
                  <c:v>15482347</c:v>
                </c:pt>
                <c:pt idx="15">
                  <c:v>907083684</c:v>
                </c:pt>
                <c:pt idx="16">
                  <c:v>279868329</c:v>
                </c:pt>
                <c:pt idx="17">
                  <c:v>87434517</c:v>
                </c:pt>
                <c:pt idx="18">
                  <c:v>9553701</c:v>
                </c:pt>
                <c:pt idx="19">
                  <c:v>39012053</c:v>
                </c:pt>
                <c:pt idx="20">
                  <c:v>20311884</c:v>
                </c:pt>
                <c:pt idx="21">
                  <c:v>12690298</c:v>
                </c:pt>
                <c:pt idx="22">
                  <c:v>14090432</c:v>
                </c:pt>
                <c:pt idx="23">
                  <c:v>12473444</c:v>
                </c:pt>
                <c:pt idx="24">
                  <c:v>36337931</c:v>
                </c:pt>
                <c:pt idx="25">
                  <c:v>50291318</c:v>
                </c:pt>
                <c:pt idx="26">
                  <c:v>154709877</c:v>
                </c:pt>
                <c:pt idx="27">
                  <c:v>84370572</c:v>
                </c:pt>
                <c:pt idx="28">
                  <c:v>1464800017</c:v>
                </c:pt>
                <c:pt idx="29">
                  <c:v>23326523</c:v>
                </c:pt>
                <c:pt idx="30">
                  <c:v>126031146</c:v>
                </c:pt>
                <c:pt idx="31">
                  <c:v>46800190</c:v>
                </c:pt>
                <c:pt idx="32">
                  <c:v>6802074</c:v>
                </c:pt>
                <c:pt idx="33">
                  <c:v>8798481</c:v>
                </c:pt>
                <c:pt idx="34">
                  <c:v>286685087</c:v>
                </c:pt>
                <c:pt idx="35">
                  <c:v>654974201</c:v>
                </c:pt>
                <c:pt idx="36">
                  <c:v>235905283</c:v>
                </c:pt>
                <c:pt idx="37">
                  <c:v>40460781</c:v>
                </c:pt>
                <c:pt idx="38">
                  <c:v>11093388</c:v>
                </c:pt>
                <c:pt idx="39">
                  <c:v>18276547</c:v>
                </c:pt>
                <c:pt idx="40">
                  <c:v>334033095</c:v>
                </c:pt>
                <c:pt idx="41">
                  <c:v>287863310</c:v>
                </c:pt>
                <c:pt idx="42">
                  <c:v>139554116</c:v>
                </c:pt>
                <c:pt idx="43">
                  <c:v>71947944</c:v>
                </c:pt>
                <c:pt idx="44">
                  <c:v>80550283</c:v>
                </c:pt>
                <c:pt idx="45">
                  <c:v>217311716</c:v>
                </c:pt>
                <c:pt idx="46">
                  <c:v>45266725</c:v>
                </c:pt>
                <c:pt idx="47">
                  <c:v>1373813763</c:v>
                </c:pt>
                <c:pt idx="48">
                  <c:v>415958062</c:v>
                </c:pt>
                <c:pt idx="49">
                  <c:v>1377128839</c:v>
                </c:pt>
                <c:pt idx="50">
                  <c:v>495052149</c:v>
                </c:pt>
                <c:pt idx="51">
                  <c:v>724201280</c:v>
                </c:pt>
                <c:pt idx="52">
                  <c:v>681063798</c:v>
                </c:pt>
                <c:pt idx="53">
                  <c:v>75720787</c:v>
                </c:pt>
                <c:pt idx="54">
                  <c:v>251899238</c:v>
                </c:pt>
                <c:pt idx="55">
                  <c:v>272365805</c:v>
                </c:pt>
                <c:pt idx="56">
                  <c:v>182222644</c:v>
                </c:pt>
                <c:pt idx="57">
                  <c:v>325467397</c:v>
                </c:pt>
                <c:pt idx="58">
                  <c:v>455505110</c:v>
                </c:pt>
                <c:pt idx="59">
                  <c:v>59366113</c:v>
                </c:pt>
                <c:pt idx="60">
                  <c:v>40023225</c:v>
                </c:pt>
                <c:pt idx="61">
                  <c:v>19101012</c:v>
                </c:pt>
                <c:pt idx="62">
                  <c:v>16393630</c:v>
                </c:pt>
                <c:pt idx="63">
                  <c:v>432072196</c:v>
                </c:pt>
                <c:pt idx="64">
                  <c:v>35401726</c:v>
                </c:pt>
                <c:pt idx="65">
                  <c:v>64395039</c:v>
                </c:pt>
                <c:pt idx="66">
                  <c:v>23517516</c:v>
                </c:pt>
              </c:numCache>
            </c:numRef>
          </c:xVal>
          <c:yVal>
            <c:numRef>
              <c:f>Sheet1!$B$2:$B$68</c:f>
              <c:numCache>
                <c:formatCode>"$"#,##0.00</c:formatCode>
                <c:ptCount val="67"/>
                <c:pt idx="0">
                  <c:v>21766</c:v>
                </c:pt>
                <c:pt idx="1">
                  <c:v>9964</c:v>
                </c:pt>
                <c:pt idx="2">
                  <c:v>21766</c:v>
                </c:pt>
                <c:pt idx="3">
                  <c:v>10375</c:v>
                </c:pt>
                <c:pt idx="4">
                  <c:v>21766</c:v>
                </c:pt>
                <c:pt idx="5">
                  <c:v>22718</c:v>
                </c:pt>
                <c:pt idx="6">
                  <c:v>8524</c:v>
                </c:pt>
                <c:pt idx="7">
                  <c:v>14201</c:v>
                </c:pt>
                <c:pt idx="8">
                  <c:v>14778</c:v>
                </c:pt>
                <c:pt idx="9">
                  <c:v>20096</c:v>
                </c:pt>
                <c:pt idx="10">
                  <c:v>20869</c:v>
                </c:pt>
                <c:pt idx="11">
                  <c:v>13479</c:v>
                </c:pt>
                <c:pt idx="12">
                  <c:v>24621</c:v>
                </c:pt>
                <c:pt idx="13">
                  <c:v>10586</c:v>
                </c:pt>
                <c:pt idx="14">
                  <c:v>8271</c:v>
                </c:pt>
                <c:pt idx="15">
                  <c:v>22718</c:v>
                </c:pt>
                <c:pt idx="16">
                  <c:v>21766</c:v>
                </c:pt>
                <c:pt idx="17">
                  <c:v>9022</c:v>
                </c:pt>
                <c:pt idx="18">
                  <c:v>8409</c:v>
                </c:pt>
                <c:pt idx="19">
                  <c:v>14160</c:v>
                </c:pt>
                <c:pt idx="20">
                  <c:v>8037</c:v>
                </c:pt>
                <c:pt idx="21">
                  <c:v>6646</c:v>
                </c:pt>
                <c:pt idx="22">
                  <c:v>8950</c:v>
                </c:pt>
                <c:pt idx="23">
                  <c:v>8902</c:v>
                </c:pt>
                <c:pt idx="24">
                  <c:v>10760</c:v>
                </c:pt>
                <c:pt idx="25">
                  <c:v>11053</c:v>
                </c:pt>
                <c:pt idx="26">
                  <c:v>13411</c:v>
                </c:pt>
                <c:pt idx="27">
                  <c:v>13713</c:v>
                </c:pt>
                <c:pt idx="28">
                  <c:v>22718</c:v>
                </c:pt>
                <c:pt idx="29">
                  <c:v>9749</c:v>
                </c:pt>
                <c:pt idx="30">
                  <c:v>15391</c:v>
                </c:pt>
                <c:pt idx="31">
                  <c:v>13439</c:v>
                </c:pt>
                <c:pt idx="32">
                  <c:v>9257</c:v>
                </c:pt>
                <c:pt idx="33">
                  <c:v>6646</c:v>
                </c:pt>
                <c:pt idx="34">
                  <c:v>21596</c:v>
                </c:pt>
                <c:pt idx="35">
                  <c:v>21766</c:v>
                </c:pt>
                <c:pt idx="36">
                  <c:v>21766</c:v>
                </c:pt>
                <c:pt idx="37">
                  <c:v>10582</c:v>
                </c:pt>
                <c:pt idx="38">
                  <c:v>6646</c:v>
                </c:pt>
                <c:pt idx="39">
                  <c:v>9730</c:v>
                </c:pt>
                <c:pt idx="40">
                  <c:v>21766</c:v>
                </c:pt>
                <c:pt idx="41">
                  <c:v>21766</c:v>
                </c:pt>
                <c:pt idx="42">
                  <c:v>15907</c:v>
                </c:pt>
                <c:pt idx="43">
                  <c:v>15031</c:v>
                </c:pt>
                <c:pt idx="44">
                  <c:v>13123</c:v>
                </c:pt>
                <c:pt idx="45">
                  <c:v>21766</c:v>
                </c:pt>
                <c:pt idx="46">
                  <c:v>11143</c:v>
                </c:pt>
                <c:pt idx="47">
                  <c:v>21766</c:v>
                </c:pt>
                <c:pt idx="48">
                  <c:v>14822</c:v>
                </c:pt>
                <c:pt idx="49">
                  <c:v>21766</c:v>
                </c:pt>
                <c:pt idx="50">
                  <c:v>21766</c:v>
                </c:pt>
                <c:pt idx="51">
                  <c:v>21766</c:v>
                </c:pt>
                <c:pt idx="52">
                  <c:v>21766</c:v>
                </c:pt>
                <c:pt idx="53">
                  <c:v>15023</c:v>
                </c:pt>
                <c:pt idx="54">
                  <c:v>16182</c:v>
                </c:pt>
                <c:pt idx="55">
                  <c:v>20154</c:v>
                </c:pt>
                <c:pt idx="56">
                  <c:v>18042</c:v>
                </c:pt>
                <c:pt idx="57">
                  <c:v>21766</c:v>
                </c:pt>
                <c:pt idx="58">
                  <c:v>21766</c:v>
                </c:pt>
                <c:pt idx="59">
                  <c:v>10940</c:v>
                </c:pt>
                <c:pt idx="60">
                  <c:v>11157</c:v>
                </c:pt>
                <c:pt idx="61">
                  <c:v>10161</c:v>
                </c:pt>
                <c:pt idx="62">
                  <c:v>8243</c:v>
                </c:pt>
                <c:pt idx="63">
                  <c:v>21766</c:v>
                </c:pt>
                <c:pt idx="64">
                  <c:v>9159</c:v>
                </c:pt>
                <c:pt idx="65">
                  <c:v>10837</c:v>
                </c:pt>
                <c:pt idx="66">
                  <c:v>10819</c:v>
                </c:pt>
              </c:numCache>
            </c:numRef>
          </c:yVal>
          <c:smooth val="0"/>
          <c:extLst>
            <c:ext xmlns:c16="http://schemas.microsoft.com/office/drawing/2014/chart" uri="{C3380CC4-5D6E-409C-BE32-E72D297353CC}">
              <c16:uniqueId val="{00000000-F19F-4CE6-9619-FB5FF7291892}"/>
            </c:ext>
          </c:extLst>
        </c:ser>
        <c:dLbls>
          <c:showLegendKey val="0"/>
          <c:showVal val="0"/>
          <c:showCatName val="0"/>
          <c:showSerName val="0"/>
          <c:showPercent val="0"/>
          <c:showBubbleSize val="0"/>
        </c:dLbls>
        <c:axId val="301660800"/>
        <c:axId val="301657848"/>
      </c:scatterChart>
      <c:valAx>
        <c:axId val="301660800"/>
        <c:scaling>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en-US" dirty="0"/>
                  <a:t>Budget</a:t>
                </a:r>
              </a:p>
            </c:rich>
          </c:tx>
          <c:layout>
            <c:manualLayout>
              <c:xMode val="edge"/>
              <c:yMode val="edge"/>
              <c:x val="0.47563548273171641"/>
              <c:y val="0.88729638018084522"/>
            </c:manualLayout>
          </c:layout>
          <c:overlay val="0"/>
          <c:spPr>
            <a:noFill/>
            <a:ln>
              <a:noFill/>
            </a:ln>
            <a:effectLst/>
          </c:spPr>
          <c:txPr>
            <a:bodyPr rot="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title>
        <c:numFmt formatCode="#,##0"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01657848"/>
        <c:crosses val="autoZero"/>
        <c:crossBetween val="midCat"/>
      </c:valAx>
      <c:valAx>
        <c:axId val="301657848"/>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en-US" dirty="0"/>
                  <a:t>Dues</a:t>
                </a:r>
              </a:p>
            </c:rich>
          </c:tx>
          <c:overlay val="0"/>
          <c:spPr>
            <a:noFill/>
            <a:ln>
              <a:noFill/>
            </a:ln>
            <a:effectLst/>
          </c:spPr>
          <c:txPr>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title>
        <c:numFmt formatCode="&quot;$&quot;#,##0.00"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01660800"/>
        <c:crosses val="autoZero"/>
        <c:crossBetween val="midCat"/>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Dues vs. District</a:t>
            </a:r>
            <a:r>
              <a:rPr lang="en-US" baseline="0" dirty="0"/>
              <a:t> Budget</a:t>
            </a:r>
            <a:endParaRPr lang="en-US"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15392356629214948"/>
          <c:y val="0.1285225372057974"/>
          <c:w val="0.77184925349382383"/>
          <c:h val="0.7195958610174531"/>
        </c:manualLayout>
      </c:layout>
      <c:scatterChart>
        <c:scatterStyle val="lineMarker"/>
        <c:varyColors val="0"/>
        <c:ser>
          <c:idx val="0"/>
          <c:order val="0"/>
          <c:tx>
            <c:strRef>
              <c:f>Sheet1!$B$1</c:f>
              <c:strCache>
                <c:ptCount val="1"/>
                <c:pt idx="0">
                  <c:v>Y-Values</c:v>
                </c:pt>
              </c:strCache>
            </c:strRef>
          </c:tx>
          <c:spPr>
            <a:ln w="19050" cap="rnd">
              <a:noFill/>
              <a:round/>
            </a:ln>
            <a:effectLst/>
          </c:spPr>
          <c:marker>
            <c:symbol val="circle"/>
            <c:size val="5"/>
            <c:spPr>
              <a:solidFill>
                <a:schemeClr val="accent1"/>
              </a:solidFill>
              <a:ln w="9525">
                <a:solidFill>
                  <a:schemeClr val="accent1"/>
                </a:solidFill>
              </a:ln>
              <a:effectLst/>
            </c:spPr>
          </c:marker>
          <c:xVal>
            <c:numRef>
              <c:f>Sheet1!$A$2:$A$68</c:f>
              <c:numCache>
                <c:formatCode>#,##0</c:formatCode>
                <c:ptCount val="67"/>
                <c:pt idx="0">
                  <c:v>197543472</c:v>
                </c:pt>
                <c:pt idx="1">
                  <c:v>33984512</c:v>
                </c:pt>
                <c:pt idx="2">
                  <c:v>192580686</c:v>
                </c:pt>
                <c:pt idx="3">
                  <c:v>22779513</c:v>
                </c:pt>
                <c:pt idx="4">
                  <c:v>514016009</c:v>
                </c:pt>
                <c:pt idx="5">
                  <c:v>1888599165</c:v>
                </c:pt>
                <c:pt idx="6">
                  <c:v>16552851</c:v>
                </c:pt>
                <c:pt idx="7">
                  <c:v>112828111</c:v>
                </c:pt>
                <c:pt idx="8">
                  <c:v>104149476</c:v>
                </c:pt>
                <c:pt idx="9">
                  <c:v>254936376</c:v>
                </c:pt>
                <c:pt idx="10">
                  <c:v>363526247</c:v>
                </c:pt>
                <c:pt idx="11">
                  <c:v>70961665</c:v>
                </c:pt>
                <c:pt idx="12">
                  <c:v>2531829504</c:v>
                </c:pt>
                <c:pt idx="13">
                  <c:v>34680093</c:v>
                </c:pt>
                <c:pt idx="14">
                  <c:v>15482347</c:v>
                </c:pt>
                <c:pt idx="15">
                  <c:v>907083684</c:v>
                </c:pt>
                <c:pt idx="16">
                  <c:v>279868329</c:v>
                </c:pt>
                <c:pt idx="17">
                  <c:v>87434517</c:v>
                </c:pt>
                <c:pt idx="18">
                  <c:v>9553701</c:v>
                </c:pt>
                <c:pt idx="19">
                  <c:v>39012053</c:v>
                </c:pt>
                <c:pt idx="20">
                  <c:v>20311884</c:v>
                </c:pt>
                <c:pt idx="21">
                  <c:v>12690298</c:v>
                </c:pt>
                <c:pt idx="22">
                  <c:v>14090432</c:v>
                </c:pt>
                <c:pt idx="23">
                  <c:v>12473444</c:v>
                </c:pt>
                <c:pt idx="24">
                  <c:v>36337931</c:v>
                </c:pt>
                <c:pt idx="25">
                  <c:v>50291318</c:v>
                </c:pt>
                <c:pt idx="26">
                  <c:v>154709877</c:v>
                </c:pt>
                <c:pt idx="27">
                  <c:v>84370572</c:v>
                </c:pt>
                <c:pt idx="28">
                  <c:v>1464800017</c:v>
                </c:pt>
                <c:pt idx="29">
                  <c:v>23326523</c:v>
                </c:pt>
                <c:pt idx="30">
                  <c:v>126031146</c:v>
                </c:pt>
                <c:pt idx="31">
                  <c:v>46800190</c:v>
                </c:pt>
                <c:pt idx="32">
                  <c:v>6802074</c:v>
                </c:pt>
                <c:pt idx="33">
                  <c:v>8798481</c:v>
                </c:pt>
                <c:pt idx="34">
                  <c:v>286685087</c:v>
                </c:pt>
                <c:pt idx="35">
                  <c:v>654974201</c:v>
                </c:pt>
                <c:pt idx="36">
                  <c:v>235905283</c:v>
                </c:pt>
                <c:pt idx="37">
                  <c:v>40460781</c:v>
                </c:pt>
                <c:pt idx="38">
                  <c:v>11093388</c:v>
                </c:pt>
                <c:pt idx="39">
                  <c:v>18276547</c:v>
                </c:pt>
                <c:pt idx="40">
                  <c:v>334033095</c:v>
                </c:pt>
                <c:pt idx="41">
                  <c:v>287863310</c:v>
                </c:pt>
                <c:pt idx="42">
                  <c:v>139554116</c:v>
                </c:pt>
                <c:pt idx="43">
                  <c:v>71947944</c:v>
                </c:pt>
                <c:pt idx="44">
                  <c:v>80550283</c:v>
                </c:pt>
                <c:pt idx="45">
                  <c:v>217311716</c:v>
                </c:pt>
                <c:pt idx="46">
                  <c:v>45266725</c:v>
                </c:pt>
                <c:pt idx="47">
                  <c:v>1373813763</c:v>
                </c:pt>
                <c:pt idx="48">
                  <c:v>415958062</c:v>
                </c:pt>
                <c:pt idx="49">
                  <c:v>1377128839</c:v>
                </c:pt>
                <c:pt idx="50">
                  <c:v>495052149</c:v>
                </c:pt>
                <c:pt idx="51">
                  <c:v>724201280</c:v>
                </c:pt>
                <c:pt idx="52">
                  <c:v>681063798</c:v>
                </c:pt>
                <c:pt idx="53">
                  <c:v>75720787</c:v>
                </c:pt>
                <c:pt idx="54">
                  <c:v>251899238</c:v>
                </c:pt>
                <c:pt idx="55">
                  <c:v>272365805</c:v>
                </c:pt>
                <c:pt idx="56">
                  <c:v>182222644</c:v>
                </c:pt>
                <c:pt idx="57">
                  <c:v>325467397</c:v>
                </c:pt>
                <c:pt idx="58">
                  <c:v>455505110</c:v>
                </c:pt>
                <c:pt idx="59">
                  <c:v>59366113</c:v>
                </c:pt>
                <c:pt idx="60">
                  <c:v>40023225</c:v>
                </c:pt>
                <c:pt idx="61">
                  <c:v>19101012</c:v>
                </c:pt>
                <c:pt idx="62">
                  <c:v>16393630</c:v>
                </c:pt>
                <c:pt idx="63">
                  <c:v>432072196</c:v>
                </c:pt>
                <c:pt idx="64">
                  <c:v>35401726</c:v>
                </c:pt>
                <c:pt idx="65">
                  <c:v>64395039</c:v>
                </c:pt>
                <c:pt idx="66">
                  <c:v>23517516</c:v>
                </c:pt>
              </c:numCache>
            </c:numRef>
          </c:xVal>
          <c:yVal>
            <c:numRef>
              <c:f>Sheet1!$B$2:$B$68</c:f>
              <c:numCache>
                <c:formatCode>"$"#,##0.00</c:formatCode>
                <c:ptCount val="67"/>
                <c:pt idx="0">
                  <c:v>14736.245239121303</c:v>
                </c:pt>
                <c:pt idx="1">
                  <c:v>10795.51727975096</c:v>
                </c:pt>
                <c:pt idx="2">
                  <c:v>14908.8354211189</c:v>
                </c:pt>
                <c:pt idx="3">
                  <c:v>10037.286982144429</c:v>
                </c:pt>
                <c:pt idx="4">
                  <c:v>19683.432231847502</c:v>
                </c:pt>
                <c:pt idx="5">
                  <c:v>39057.897106843564</c:v>
                </c:pt>
                <c:pt idx="6">
                  <c:v>9559.6131400823615</c:v>
                </c:pt>
                <c:pt idx="7">
                  <c:v>12940.811169324103</c:v>
                </c:pt>
                <c:pt idx="8">
                  <c:v>12859.6668305316</c:v>
                </c:pt>
                <c:pt idx="9">
                  <c:v>16349.482433692994</c:v>
                </c:pt>
                <c:pt idx="10">
                  <c:v>17120.472746968942</c:v>
                </c:pt>
                <c:pt idx="11">
                  <c:v>12126.71341789182</c:v>
                </c:pt>
                <c:pt idx="12">
                  <c:v>45984.390592368763</c:v>
                </c:pt>
                <c:pt idx="13">
                  <c:v>10753.900314969289</c:v>
                </c:pt>
                <c:pt idx="14">
                  <c:v>9502.0832195014173</c:v>
                </c:pt>
                <c:pt idx="15">
                  <c:v>25650.799611404371</c:v>
                </c:pt>
                <c:pt idx="16">
                  <c:v>16295.555120880454</c:v>
                </c:pt>
                <c:pt idx="17">
                  <c:v>12573.353955212518</c:v>
                </c:pt>
                <c:pt idx="18">
                  <c:v>8773.8452961341882</c:v>
                </c:pt>
                <c:pt idx="19">
                  <c:v>10912.759484727032</c:v>
                </c:pt>
                <c:pt idx="20">
                  <c:v>9837.0853194854481</c:v>
                </c:pt>
                <c:pt idx="21">
                  <c:v>9171.4966945719752</c:v>
                </c:pt>
                <c:pt idx="22">
                  <c:v>9331.7037902496504</c:v>
                </c:pt>
                <c:pt idx="23">
                  <c:v>9170.3281539130421</c:v>
                </c:pt>
                <c:pt idx="24">
                  <c:v>10950.593676002536</c:v>
                </c:pt>
                <c:pt idx="25">
                  <c:v>11497.747541252331</c:v>
                </c:pt>
                <c:pt idx="26">
                  <c:v>14013.275906689316</c:v>
                </c:pt>
                <c:pt idx="27">
                  <c:v>12468.301698724847</c:v>
                </c:pt>
                <c:pt idx="28">
                  <c:v>34008.813068144096</c:v>
                </c:pt>
                <c:pt idx="29">
                  <c:v>10109.531621256729</c:v>
                </c:pt>
                <c:pt idx="30">
                  <c:v>13373.586181427023</c:v>
                </c:pt>
                <c:pt idx="31">
                  <c:v>11246.288035997597</c:v>
                </c:pt>
                <c:pt idx="32">
                  <c:v>8199.4739082271008</c:v>
                </c:pt>
                <c:pt idx="33">
                  <c:v>8742.9466622143227</c:v>
                </c:pt>
                <c:pt idx="34">
                  <c:v>16487.075237233163</c:v>
                </c:pt>
                <c:pt idx="35">
                  <c:v>21742.083062551614</c:v>
                </c:pt>
                <c:pt idx="36">
                  <c:v>15426.792888101882</c:v>
                </c:pt>
                <c:pt idx="37">
                  <c:v>10935.168682920073</c:v>
                </c:pt>
                <c:pt idx="38">
                  <c:v>8935.3882890367022</c:v>
                </c:pt>
                <c:pt idx="39">
                  <c:v>9751.5147673865104</c:v>
                </c:pt>
                <c:pt idx="40">
                  <c:v>17218.853105937756</c:v>
                </c:pt>
                <c:pt idx="41">
                  <c:v>16429.766119380394</c:v>
                </c:pt>
                <c:pt idx="42">
                  <c:v>13566.253752544388</c:v>
                </c:pt>
                <c:pt idx="43">
                  <c:v>11644.273155052455</c:v>
                </c:pt>
                <c:pt idx="44">
                  <c:v>12373.094854790961</c:v>
                </c:pt>
                <c:pt idx="45">
                  <c:v>15352.59282867478</c:v>
                </c:pt>
                <c:pt idx="46">
                  <c:v>11275.185938656085</c:v>
                </c:pt>
                <c:pt idx="47">
                  <c:v>32673.575295861865</c:v>
                </c:pt>
                <c:pt idx="48">
                  <c:v>19548.492147566165</c:v>
                </c:pt>
                <c:pt idx="49">
                  <c:v>31134.998725889072</c:v>
                </c:pt>
                <c:pt idx="50">
                  <c:v>19741.794844074277</c:v>
                </c:pt>
                <c:pt idx="51">
                  <c:v>22136.370433506851</c:v>
                </c:pt>
                <c:pt idx="52">
                  <c:v>22976.19871172807</c:v>
                </c:pt>
                <c:pt idx="53">
                  <c:v>12275.550392905616</c:v>
                </c:pt>
                <c:pt idx="54">
                  <c:v>16191.409685572155</c:v>
                </c:pt>
                <c:pt idx="55">
                  <c:v>16231.527429103427</c:v>
                </c:pt>
                <c:pt idx="56">
                  <c:v>14793.924155028499</c:v>
                </c:pt>
                <c:pt idx="57">
                  <c:v>16404.556270269124</c:v>
                </c:pt>
                <c:pt idx="58">
                  <c:v>19399.924665239065</c:v>
                </c:pt>
                <c:pt idx="59">
                  <c:v>11557.340876147255</c:v>
                </c:pt>
                <c:pt idx="60">
                  <c:v>11092.267500047261</c:v>
                </c:pt>
                <c:pt idx="61">
                  <c:v>9838.0294323393955</c:v>
                </c:pt>
                <c:pt idx="62">
                  <c:v>9582.8129261049544</c:v>
                </c:pt>
                <c:pt idx="63">
                  <c:v>18571.781221303667</c:v>
                </c:pt>
                <c:pt idx="64">
                  <c:v>10854.488324541697</c:v>
                </c:pt>
                <c:pt idx="65">
                  <c:v>11788.969654893071</c:v>
                </c:pt>
                <c:pt idx="66">
                  <c:v>10106.110772939088</c:v>
                </c:pt>
              </c:numCache>
            </c:numRef>
          </c:yVal>
          <c:smooth val="0"/>
          <c:extLst>
            <c:ext xmlns:c16="http://schemas.microsoft.com/office/drawing/2014/chart" uri="{C3380CC4-5D6E-409C-BE32-E72D297353CC}">
              <c16:uniqueId val="{00000000-720A-418B-981F-231EDEFB42AF}"/>
            </c:ext>
          </c:extLst>
        </c:ser>
        <c:dLbls>
          <c:showLegendKey val="0"/>
          <c:showVal val="0"/>
          <c:showCatName val="0"/>
          <c:showSerName val="0"/>
          <c:showPercent val="0"/>
          <c:showBubbleSize val="0"/>
        </c:dLbls>
        <c:axId val="380757864"/>
        <c:axId val="380765736"/>
      </c:scatterChart>
      <c:valAx>
        <c:axId val="380757864"/>
        <c:scaling>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en-US" dirty="0"/>
                  <a:t>Budget</a:t>
                </a:r>
              </a:p>
            </c:rich>
          </c:tx>
          <c:overlay val="0"/>
          <c:spPr>
            <a:noFill/>
            <a:ln>
              <a:noFill/>
            </a:ln>
            <a:effectLst/>
          </c:spPr>
          <c:txPr>
            <a:bodyPr rot="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title>
        <c:numFmt formatCode="#,##0"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80765736"/>
        <c:crosses val="autoZero"/>
        <c:crossBetween val="midCat"/>
      </c:valAx>
      <c:valAx>
        <c:axId val="38076573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en-US" dirty="0"/>
                  <a:t>Dues</a:t>
                </a:r>
              </a:p>
            </c:rich>
          </c:tx>
          <c:layout>
            <c:manualLayout>
              <c:xMode val="edge"/>
              <c:yMode val="edge"/>
              <c:x val="8.1702423066681868E-3"/>
              <c:y val="0.46108461351427998"/>
            </c:manualLayout>
          </c:layout>
          <c:overlay val="0"/>
          <c:spPr>
            <a:noFill/>
            <a:ln>
              <a:noFill/>
            </a:ln>
            <a:effectLst/>
          </c:spPr>
          <c:txPr>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title>
        <c:numFmt formatCode="&quot;$&quot;#,##0.00"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80757864"/>
        <c:crosses val="autoZero"/>
        <c:crossBetween val="midCat"/>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Dues vs.</a:t>
            </a:r>
            <a:r>
              <a:rPr lang="en-US" baseline="0" dirty="0"/>
              <a:t> Benefit Based Contribution</a:t>
            </a:r>
            <a:endParaRPr lang="en-US"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scatterChart>
        <c:scatterStyle val="lineMarker"/>
        <c:varyColors val="0"/>
        <c:ser>
          <c:idx val="0"/>
          <c:order val="0"/>
          <c:tx>
            <c:strRef>
              <c:f>Sheet1!$B$1</c:f>
              <c:strCache>
                <c:ptCount val="1"/>
                <c:pt idx="0">
                  <c:v>Y-Values</c:v>
                </c:pt>
              </c:strCache>
            </c:strRef>
          </c:tx>
          <c:spPr>
            <a:ln w="19050" cap="rnd">
              <a:noFill/>
              <a:round/>
            </a:ln>
            <a:effectLst/>
          </c:spPr>
          <c:marker>
            <c:symbol val="circle"/>
            <c:size val="5"/>
            <c:spPr>
              <a:solidFill>
                <a:schemeClr val="accent1"/>
              </a:solidFill>
              <a:ln w="9525">
                <a:solidFill>
                  <a:schemeClr val="accent1"/>
                </a:solidFill>
              </a:ln>
              <a:effectLst/>
            </c:spPr>
          </c:marker>
          <c:xVal>
            <c:numRef>
              <c:f>Sheet1!$A$2:$A$68</c:f>
              <c:numCache>
                <c:formatCode>"$"#,##0.00</c:formatCode>
                <c:ptCount val="67"/>
                <c:pt idx="0">
                  <c:v>8182.6360528554869</c:v>
                </c:pt>
                <c:pt idx="1">
                  <c:v>2267.7114062443343</c:v>
                </c:pt>
                <c:pt idx="2">
                  <c:v>11227.163600648351</c:v>
                </c:pt>
                <c:pt idx="3">
                  <c:v>961.71938329348188</c:v>
                </c:pt>
                <c:pt idx="4">
                  <c:v>24437.236291750978</c:v>
                </c:pt>
                <c:pt idx="5">
                  <c:v>103097.14855228776</c:v>
                </c:pt>
                <c:pt idx="6">
                  <c:v>923.43604746747565</c:v>
                </c:pt>
                <c:pt idx="7">
                  <c:v>3927.881758861763</c:v>
                </c:pt>
                <c:pt idx="8">
                  <c:v>4083.412649651088</c:v>
                </c:pt>
                <c:pt idx="9">
                  <c:v>17285.537401156027</c:v>
                </c:pt>
                <c:pt idx="10">
                  <c:v>17862.973293786072</c:v>
                </c:pt>
                <c:pt idx="11">
                  <c:v>3927.0790152282129</c:v>
                </c:pt>
                <c:pt idx="12">
                  <c:v>125423.24262519777</c:v>
                </c:pt>
                <c:pt idx="13">
                  <c:v>1801.2092047843209</c:v>
                </c:pt>
                <c:pt idx="14">
                  <c:v>740.34105583277312</c:v>
                </c:pt>
                <c:pt idx="15">
                  <c:v>48103.978360827889</c:v>
                </c:pt>
                <c:pt idx="16">
                  <c:v>13631.451655349967</c:v>
                </c:pt>
                <c:pt idx="17">
                  <c:v>4121.2783908084193</c:v>
                </c:pt>
                <c:pt idx="18">
                  <c:v>372.69371103644272</c:v>
                </c:pt>
                <c:pt idx="19">
                  <c:v>1640.1993154086522</c:v>
                </c:pt>
                <c:pt idx="20">
                  <c:v>1182.4541022937151</c:v>
                </c:pt>
                <c:pt idx="21">
                  <c:v>610.05701132800937</c:v>
                </c:pt>
                <c:pt idx="22">
                  <c:v>602.46412926636435</c:v>
                </c:pt>
                <c:pt idx="23">
                  <c:v>529.44225728843776</c:v>
                </c:pt>
                <c:pt idx="24">
                  <c:v>2579.4320099947713</c:v>
                </c:pt>
                <c:pt idx="25">
                  <c:v>3495.244359014795</c:v>
                </c:pt>
                <c:pt idx="26">
                  <c:v>7202.2701172173402</c:v>
                </c:pt>
                <c:pt idx="27">
                  <c:v>3837.4394494968501</c:v>
                </c:pt>
                <c:pt idx="28">
                  <c:v>85863.335906167078</c:v>
                </c:pt>
                <c:pt idx="29">
                  <c:v>1383.2416992821845</c:v>
                </c:pt>
                <c:pt idx="30">
                  <c:v>5784.7696921259494</c:v>
                </c:pt>
                <c:pt idx="31">
                  <c:v>2255.7692031592501</c:v>
                </c:pt>
                <c:pt idx="32">
                  <c:v>139.90294935085333</c:v>
                </c:pt>
                <c:pt idx="33">
                  <c:v>455.04130865873577</c:v>
                </c:pt>
                <c:pt idx="34">
                  <c:v>14130.899682101735</c:v>
                </c:pt>
                <c:pt idx="35">
                  <c:v>33010.93351440796</c:v>
                </c:pt>
                <c:pt idx="36">
                  <c:v>10378.191954629112</c:v>
                </c:pt>
                <c:pt idx="37">
                  <c:v>2014.1384302675592</c:v>
                </c:pt>
                <c:pt idx="38">
                  <c:v>654.35674182132675</c:v>
                </c:pt>
                <c:pt idx="39">
                  <c:v>893.7961990634841</c:v>
                </c:pt>
                <c:pt idx="40">
                  <c:v>16980.983061032319</c:v>
                </c:pt>
                <c:pt idx="41">
                  <c:v>13262.614095641402</c:v>
                </c:pt>
                <c:pt idx="42">
                  <c:v>6484.3327581187368</c:v>
                </c:pt>
                <c:pt idx="43">
                  <c:v>2910.5187696657194</c:v>
                </c:pt>
                <c:pt idx="44">
                  <c:v>4437.8411493933781</c:v>
                </c:pt>
                <c:pt idx="45">
                  <c:v>12765.022471085682</c:v>
                </c:pt>
                <c:pt idx="46">
                  <c:v>2721.5219229808049</c:v>
                </c:pt>
                <c:pt idx="47">
                  <c:v>79882.225363882506</c:v>
                </c:pt>
                <c:pt idx="48">
                  <c:v>30778.02794282672</c:v>
                </c:pt>
                <c:pt idx="49">
                  <c:v>69359.174546616865</c:v>
                </c:pt>
                <c:pt idx="50">
                  <c:v>26409.858695196617</c:v>
                </c:pt>
                <c:pt idx="51">
                  <c:v>29086.664625402253</c:v>
                </c:pt>
                <c:pt idx="52">
                  <c:v>39743.996769072335</c:v>
                </c:pt>
                <c:pt idx="53">
                  <c:v>4207.4754162583249</c:v>
                </c:pt>
                <c:pt idx="54">
                  <c:v>15942.304115324296</c:v>
                </c:pt>
                <c:pt idx="55">
                  <c:v>13807.820365320893</c:v>
                </c:pt>
                <c:pt idx="56">
                  <c:v>10931.394088478857</c:v>
                </c:pt>
                <c:pt idx="57">
                  <c:v>13035.46349457748</c:v>
                </c:pt>
                <c:pt idx="58">
                  <c:v>25408.091081707604</c:v>
                </c:pt>
                <c:pt idx="59">
                  <c:v>1578.7612528102081</c:v>
                </c:pt>
                <c:pt idx="60">
                  <c:v>2011.6805169926336</c:v>
                </c:pt>
                <c:pt idx="61">
                  <c:v>840.9252349786583</c:v>
                </c:pt>
                <c:pt idx="62">
                  <c:v>854.81260466370486</c:v>
                </c:pt>
                <c:pt idx="63">
                  <c:v>19666.172439436406</c:v>
                </c:pt>
                <c:pt idx="64">
                  <c:v>2140.9209862198331</c:v>
                </c:pt>
                <c:pt idx="65">
                  <c:v>3383.6659577162627</c:v>
                </c:pt>
                <c:pt idx="66">
                  <c:v>1128.2197851867768</c:v>
                </c:pt>
              </c:numCache>
            </c:numRef>
          </c:xVal>
          <c:yVal>
            <c:numRef>
              <c:f>Sheet1!$B$2:$B$68</c:f>
              <c:numCache>
                <c:formatCode>"$"#,##0.00</c:formatCode>
                <c:ptCount val="67"/>
                <c:pt idx="0">
                  <c:v>21766</c:v>
                </c:pt>
                <c:pt idx="1">
                  <c:v>9964</c:v>
                </c:pt>
                <c:pt idx="2">
                  <c:v>21766</c:v>
                </c:pt>
                <c:pt idx="3">
                  <c:v>10375</c:v>
                </c:pt>
                <c:pt idx="4">
                  <c:v>21766</c:v>
                </c:pt>
                <c:pt idx="5">
                  <c:v>22718</c:v>
                </c:pt>
                <c:pt idx="6">
                  <c:v>8524</c:v>
                </c:pt>
                <c:pt idx="7">
                  <c:v>14201</c:v>
                </c:pt>
                <c:pt idx="8">
                  <c:v>14778</c:v>
                </c:pt>
                <c:pt idx="9">
                  <c:v>20096</c:v>
                </c:pt>
                <c:pt idx="10">
                  <c:v>20869</c:v>
                </c:pt>
                <c:pt idx="11">
                  <c:v>13479</c:v>
                </c:pt>
                <c:pt idx="12">
                  <c:v>24621</c:v>
                </c:pt>
                <c:pt idx="13">
                  <c:v>10586</c:v>
                </c:pt>
                <c:pt idx="14">
                  <c:v>8271</c:v>
                </c:pt>
                <c:pt idx="15">
                  <c:v>22718</c:v>
                </c:pt>
                <c:pt idx="16">
                  <c:v>21766</c:v>
                </c:pt>
                <c:pt idx="17">
                  <c:v>9022</c:v>
                </c:pt>
                <c:pt idx="18">
                  <c:v>8409</c:v>
                </c:pt>
                <c:pt idx="19">
                  <c:v>14160</c:v>
                </c:pt>
                <c:pt idx="20">
                  <c:v>8037</c:v>
                </c:pt>
                <c:pt idx="21">
                  <c:v>6646</c:v>
                </c:pt>
                <c:pt idx="22">
                  <c:v>8950</c:v>
                </c:pt>
                <c:pt idx="23">
                  <c:v>8902</c:v>
                </c:pt>
                <c:pt idx="24">
                  <c:v>10760</c:v>
                </c:pt>
                <c:pt idx="25">
                  <c:v>11053</c:v>
                </c:pt>
                <c:pt idx="26">
                  <c:v>13411</c:v>
                </c:pt>
                <c:pt idx="27">
                  <c:v>13713</c:v>
                </c:pt>
                <c:pt idx="28">
                  <c:v>22718</c:v>
                </c:pt>
                <c:pt idx="29">
                  <c:v>9749</c:v>
                </c:pt>
                <c:pt idx="30">
                  <c:v>15391</c:v>
                </c:pt>
                <c:pt idx="31">
                  <c:v>13439</c:v>
                </c:pt>
                <c:pt idx="32">
                  <c:v>9257</c:v>
                </c:pt>
                <c:pt idx="33">
                  <c:v>6646</c:v>
                </c:pt>
                <c:pt idx="34">
                  <c:v>21596</c:v>
                </c:pt>
                <c:pt idx="35">
                  <c:v>21766</c:v>
                </c:pt>
                <c:pt idx="36">
                  <c:v>21766</c:v>
                </c:pt>
                <c:pt idx="37">
                  <c:v>10582</c:v>
                </c:pt>
                <c:pt idx="38">
                  <c:v>6646</c:v>
                </c:pt>
                <c:pt idx="39">
                  <c:v>9730</c:v>
                </c:pt>
                <c:pt idx="40">
                  <c:v>21766</c:v>
                </c:pt>
                <c:pt idx="41">
                  <c:v>21766</c:v>
                </c:pt>
                <c:pt idx="42">
                  <c:v>15907</c:v>
                </c:pt>
                <c:pt idx="43">
                  <c:v>15031</c:v>
                </c:pt>
                <c:pt idx="44">
                  <c:v>13123</c:v>
                </c:pt>
                <c:pt idx="45">
                  <c:v>21766</c:v>
                </c:pt>
                <c:pt idx="46">
                  <c:v>11143</c:v>
                </c:pt>
                <c:pt idx="47">
                  <c:v>21766</c:v>
                </c:pt>
                <c:pt idx="48">
                  <c:v>14822</c:v>
                </c:pt>
                <c:pt idx="49">
                  <c:v>21766</c:v>
                </c:pt>
                <c:pt idx="50">
                  <c:v>21766</c:v>
                </c:pt>
                <c:pt idx="51">
                  <c:v>21766</c:v>
                </c:pt>
                <c:pt idx="52">
                  <c:v>21766</c:v>
                </c:pt>
                <c:pt idx="53">
                  <c:v>15023</c:v>
                </c:pt>
                <c:pt idx="54">
                  <c:v>16182</c:v>
                </c:pt>
                <c:pt idx="55">
                  <c:v>20154</c:v>
                </c:pt>
                <c:pt idx="56">
                  <c:v>18042</c:v>
                </c:pt>
                <c:pt idx="57">
                  <c:v>21766</c:v>
                </c:pt>
                <c:pt idx="58">
                  <c:v>21766</c:v>
                </c:pt>
                <c:pt idx="59">
                  <c:v>10940</c:v>
                </c:pt>
                <c:pt idx="60">
                  <c:v>11157</c:v>
                </c:pt>
                <c:pt idx="61">
                  <c:v>10161</c:v>
                </c:pt>
                <c:pt idx="62">
                  <c:v>8243</c:v>
                </c:pt>
                <c:pt idx="63">
                  <c:v>21766</c:v>
                </c:pt>
                <c:pt idx="64">
                  <c:v>9159</c:v>
                </c:pt>
                <c:pt idx="65">
                  <c:v>10837</c:v>
                </c:pt>
                <c:pt idx="66">
                  <c:v>10819</c:v>
                </c:pt>
              </c:numCache>
            </c:numRef>
          </c:yVal>
          <c:smooth val="0"/>
          <c:extLst>
            <c:ext xmlns:c16="http://schemas.microsoft.com/office/drawing/2014/chart" uri="{C3380CC4-5D6E-409C-BE32-E72D297353CC}">
              <c16:uniqueId val="{00000000-3E7F-4CB1-94E2-88424AECE833}"/>
            </c:ext>
          </c:extLst>
        </c:ser>
        <c:dLbls>
          <c:showLegendKey val="0"/>
          <c:showVal val="0"/>
          <c:showCatName val="0"/>
          <c:showSerName val="0"/>
          <c:showPercent val="0"/>
          <c:showBubbleSize val="0"/>
        </c:dLbls>
        <c:axId val="380059216"/>
        <c:axId val="380057904"/>
      </c:scatterChart>
      <c:valAx>
        <c:axId val="380059216"/>
        <c:scaling>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en-US" dirty="0"/>
                  <a:t>Benefit Based Contribution</a:t>
                </a:r>
              </a:p>
            </c:rich>
          </c:tx>
          <c:overlay val="0"/>
          <c:spPr>
            <a:noFill/>
            <a:ln>
              <a:noFill/>
            </a:ln>
            <a:effectLst/>
          </c:spPr>
          <c:txPr>
            <a:bodyPr rot="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title>
        <c:numFmt formatCode="&quot;$&quot;#,##0.00"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80057904"/>
        <c:crosses val="autoZero"/>
        <c:crossBetween val="midCat"/>
      </c:valAx>
      <c:valAx>
        <c:axId val="380057904"/>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en-US" dirty="0"/>
                  <a:t>Dues</a:t>
                </a:r>
              </a:p>
            </c:rich>
          </c:tx>
          <c:overlay val="0"/>
          <c:spPr>
            <a:noFill/>
            <a:ln>
              <a:noFill/>
            </a:ln>
            <a:effectLst/>
          </c:spPr>
          <c:txPr>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title>
        <c:numFmt formatCode="&quot;$&quot;#,##0.00"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80059216"/>
        <c:crosses val="autoZero"/>
        <c:crossBetween val="midCat"/>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Dues vs. Benefit Based Contribution</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scatterChart>
        <c:scatterStyle val="lineMarker"/>
        <c:varyColors val="0"/>
        <c:ser>
          <c:idx val="0"/>
          <c:order val="0"/>
          <c:tx>
            <c:strRef>
              <c:f>Sheet1!$B$1</c:f>
              <c:strCache>
                <c:ptCount val="1"/>
                <c:pt idx="0">
                  <c:v>Y-Values</c:v>
                </c:pt>
              </c:strCache>
            </c:strRef>
          </c:tx>
          <c:spPr>
            <a:ln w="19050" cap="rnd">
              <a:noFill/>
              <a:round/>
            </a:ln>
            <a:effectLst/>
          </c:spPr>
          <c:marker>
            <c:symbol val="circle"/>
            <c:size val="5"/>
            <c:spPr>
              <a:solidFill>
                <a:schemeClr val="accent1"/>
              </a:solidFill>
              <a:ln w="9525">
                <a:solidFill>
                  <a:schemeClr val="accent1"/>
                </a:solidFill>
              </a:ln>
              <a:effectLst/>
            </c:spPr>
          </c:marker>
          <c:xVal>
            <c:numRef>
              <c:f>Sheet1!$A$2:$A$68</c:f>
              <c:numCache>
                <c:formatCode>"$"#,##0.00</c:formatCode>
                <c:ptCount val="67"/>
                <c:pt idx="0">
                  <c:v>8182.6360528554869</c:v>
                </c:pt>
                <c:pt idx="1">
                  <c:v>2267.7114062443343</c:v>
                </c:pt>
                <c:pt idx="2">
                  <c:v>11227.163600648351</c:v>
                </c:pt>
                <c:pt idx="3">
                  <c:v>961.71938329348188</c:v>
                </c:pt>
                <c:pt idx="4">
                  <c:v>24437.236291750978</c:v>
                </c:pt>
                <c:pt idx="5">
                  <c:v>103097.14855228776</c:v>
                </c:pt>
                <c:pt idx="6">
                  <c:v>923.43604746747565</c:v>
                </c:pt>
                <c:pt idx="7">
                  <c:v>3927.881758861763</c:v>
                </c:pt>
                <c:pt idx="8">
                  <c:v>4083.412649651088</c:v>
                </c:pt>
                <c:pt idx="9">
                  <c:v>17285.537401156027</c:v>
                </c:pt>
                <c:pt idx="10">
                  <c:v>17862.973293786072</c:v>
                </c:pt>
                <c:pt idx="11">
                  <c:v>3927.0790152282129</c:v>
                </c:pt>
                <c:pt idx="12">
                  <c:v>125423.24262519777</c:v>
                </c:pt>
                <c:pt idx="13">
                  <c:v>1801.2092047843209</c:v>
                </c:pt>
                <c:pt idx="14">
                  <c:v>740.34105583277312</c:v>
                </c:pt>
                <c:pt idx="15">
                  <c:v>48103.978360827889</c:v>
                </c:pt>
                <c:pt idx="16">
                  <c:v>13631.451655349967</c:v>
                </c:pt>
                <c:pt idx="17">
                  <c:v>4121.2783908084193</c:v>
                </c:pt>
                <c:pt idx="18">
                  <c:v>372.69371103644272</c:v>
                </c:pt>
                <c:pt idx="19">
                  <c:v>1640.1993154086522</c:v>
                </c:pt>
                <c:pt idx="20">
                  <c:v>1182.4541022937151</c:v>
                </c:pt>
                <c:pt idx="21">
                  <c:v>610.05701132800937</c:v>
                </c:pt>
                <c:pt idx="22">
                  <c:v>602.46412926636435</c:v>
                </c:pt>
                <c:pt idx="23">
                  <c:v>529.44225728843776</c:v>
                </c:pt>
                <c:pt idx="24">
                  <c:v>2579.4320099947713</c:v>
                </c:pt>
                <c:pt idx="25">
                  <c:v>3495.244359014795</c:v>
                </c:pt>
                <c:pt idx="26">
                  <c:v>7202.2701172173402</c:v>
                </c:pt>
                <c:pt idx="27">
                  <c:v>3837.4394494968501</c:v>
                </c:pt>
                <c:pt idx="28">
                  <c:v>85863.335906167078</c:v>
                </c:pt>
                <c:pt idx="29">
                  <c:v>1383.2416992821845</c:v>
                </c:pt>
                <c:pt idx="30">
                  <c:v>5784.7696921259494</c:v>
                </c:pt>
                <c:pt idx="31">
                  <c:v>2255.7692031592501</c:v>
                </c:pt>
                <c:pt idx="32">
                  <c:v>139.90294935085333</c:v>
                </c:pt>
                <c:pt idx="33">
                  <c:v>455.04130865873577</c:v>
                </c:pt>
                <c:pt idx="34">
                  <c:v>14130.899682101735</c:v>
                </c:pt>
                <c:pt idx="35">
                  <c:v>33010.93351440796</c:v>
                </c:pt>
                <c:pt idx="36">
                  <c:v>10378.191954629112</c:v>
                </c:pt>
                <c:pt idx="37">
                  <c:v>2014.1384302675592</c:v>
                </c:pt>
                <c:pt idx="38">
                  <c:v>654.35674182132675</c:v>
                </c:pt>
                <c:pt idx="39">
                  <c:v>893.7961990634841</c:v>
                </c:pt>
                <c:pt idx="40">
                  <c:v>16980.983061032319</c:v>
                </c:pt>
                <c:pt idx="41">
                  <c:v>13262.614095641402</c:v>
                </c:pt>
                <c:pt idx="42">
                  <c:v>6484.3327581187368</c:v>
                </c:pt>
                <c:pt idx="43">
                  <c:v>2910.5187696657194</c:v>
                </c:pt>
                <c:pt idx="44">
                  <c:v>4437.8411493933781</c:v>
                </c:pt>
                <c:pt idx="45">
                  <c:v>12765.022471085682</c:v>
                </c:pt>
                <c:pt idx="46">
                  <c:v>2721.5219229808049</c:v>
                </c:pt>
                <c:pt idx="47">
                  <c:v>79882.225363882506</c:v>
                </c:pt>
                <c:pt idx="48">
                  <c:v>30778.02794282672</c:v>
                </c:pt>
                <c:pt idx="49">
                  <c:v>69359.174546616865</c:v>
                </c:pt>
                <c:pt idx="50">
                  <c:v>26409.858695196617</c:v>
                </c:pt>
                <c:pt idx="51">
                  <c:v>29086.664625402253</c:v>
                </c:pt>
                <c:pt idx="52">
                  <c:v>39743.996769072335</c:v>
                </c:pt>
                <c:pt idx="53">
                  <c:v>4207.4754162583249</c:v>
                </c:pt>
                <c:pt idx="54">
                  <c:v>15942.304115324296</c:v>
                </c:pt>
                <c:pt idx="55">
                  <c:v>13807.820365320893</c:v>
                </c:pt>
                <c:pt idx="56">
                  <c:v>10931.394088478857</c:v>
                </c:pt>
                <c:pt idx="57">
                  <c:v>13035.46349457748</c:v>
                </c:pt>
                <c:pt idx="58">
                  <c:v>25408.091081707604</c:v>
                </c:pt>
                <c:pt idx="59">
                  <c:v>1578.7612528102081</c:v>
                </c:pt>
                <c:pt idx="60">
                  <c:v>2011.6805169926336</c:v>
                </c:pt>
                <c:pt idx="61">
                  <c:v>840.9252349786583</c:v>
                </c:pt>
                <c:pt idx="62">
                  <c:v>854.81260466370486</c:v>
                </c:pt>
                <c:pt idx="63">
                  <c:v>19666.172439436406</c:v>
                </c:pt>
                <c:pt idx="64">
                  <c:v>2140.9209862198331</c:v>
                </c:pt>
                <c:pt idx="65">
                  <c:v>3383.6659577162627</c:v>
                </c:pt>
                <c:pt idx="66">
                  <c:v>1128.2197851867768</c:v>
                </c:pt>
              </c:numCache>
            </c:numRef>
          </c:xVal>
          <c:yVal>
            <c:numRef>
              <c:f>Sheet1!$B$2:$B$68</c:f>
              <c:numCache>
                <c:formatCode>"$"#,##0.00</c:formatCode>
                <c:ptCount val="67"/>
                <c:pt idx="0">
                  <c:v>14736.245239121303</c:v>
                </c:pt>
                <c:pt idx="1">
                  <c:v>10795.51727975096</c:v>
                </c:pt>
                <c:pt idx="2">
                  <c:v>14908.8354211189</c:v>
                </c:pt>
                <c:pt idx="3">
                  <c:v>10037.286982144429</c:v>
                </c:pt>
                <c:pt idx="4">
                  <c:v>19683.432231847502</c:v>
                </c:pt>
                <c:pt idx="5">
                  <c:v>39057.897106843564</c:v>
                </c:pt>
                <c:pt idx="6">
                  <c:v>9559.6131400823615</c:v>
                </c:pt>
                <c:pt idx="7">
                  <c:v>12940.811169324103</c:v>
                </c:pt>
                <c:pt idx="8">
                  <c:v>12859.6668305316</c:v>
                </c:pt>
                <c:pt idx="9">
                  <c:v>16349.482433692994</c:v>
                </c:pt>
                <c:pt idx="10">
                  <c:v>17120.472746968942</c:v>
                </c:pt>
                <c:pt idx="11">
                  <c:v>12126.71341789182</c:v>
                </c:pt>
                <c:pt idx="12">
                  <c:v>45984.390592368763</c:v>
                </c:pt>
                <c:pt idx="13">
                  <c:v>10753.900314969289</c:v>
                </c:pt>
                <c:pt idx="14">
                  <c:v>9502.0832195014173</c:v>
                </c:pt>
                <c:pt idx="15">
                  <c:v>25650.799611404371</c:v>
                </c:pt>
                <c:pt idx="16">
                  <c:v>16295.555120880454</c:v>
                </c:pt>
                <c:pt idx="17">
                  <c:v>12573.353955212518</c:v>
                </c:pt>
                <c:pt idx="18">
                  <c:v>8773.8452961341882</c:v>
                </c:pt>
                <c:pt idx="19">
                  <c:v>10912.759484727032</c:v>
                </c:pt>
                <c:pt idx="20">
                  <c:v>9837.0853194854481</c:v>
                </c:pt>
                <c:pt idx="21">
                  <c:v>9171.4966945719752</c:v>
                </c:pt>
                <c:pt idx="22">
                  <c:v>9331.7037902496504</c:v>
                </c:pt>
                <c:pt idx="23">
                  <c:v>9170.3281539130421</c:v>
                </c:pt>
                <c:pt idx="24">
                  <c:v>10950.593676002536</c:v>
                </c:pt>
                <c:pt idx="25">
                  <c:v>11497.747541252331</c:v>
                </c:pt>
                <c:pt idx="26">
                  <c:v>14013.275906689316</c:v>
                </c:pt>
                <c:pt idx="27">
                  <c:v>12468.301698724847</c:v>
                </c:pt>
                <c:pt idx="28">
                  <c:v>34008.813068144096</c:v>
                </c:pt>
                <c:pt idx="29">
                  <c:v>10109.531621256729</c:v>
                </c:pt>
                <c:pt idx="30">
                  <c:v>13373.586181427023</c:v>
                </c:pt>
                <c:pt idx="31">
                  <c:v>11246.288035997597</c:v>
                </c:pt>
                <c:pt idx="32">
                  <c:v>8199.4739082271008</c:v>
                </c:pt>
                <c:pt idx="33">
                  <c:v>8742.9466622143227</c:v>
                </c:pt>
                <c:pt idx="34">
                  <c:v>16487.075237233163</c:v>
                </c:pt>
                <c:pt idx="35">
                  <c:v>21742.083062551614</c:v>
                </c:pt>
                <c:pt idx="36">
                  <c:v>15426.792888101882</c:v>
                </c:pt>
                <c:pt idx="37">
                  <c:v>10935.168682920073</c:v>
                </c:pt>
                <c:pt idx="38">
                  <c:v>8935.3882890367022</c:v>
                </c:pt>
                <c:pt idx="39">
                  <c:v>9751.5147673865104</c:v>
                </c:pt>
                <c:pt idx="40">
                  <c:v>17218.853105937756</c:v>
                </c:pt>
                <c:pt idx="41">
                  <c:v>16429.766119380394</c:v>
                </c:pt>
                <c:pt idx="42">
                  <c:v>13566.253752544388</c:v>
                </c:pt>
                <c:pt idx="43">
                  <c:v>11644.273155052455</c:v>
                </c:pt>
                <c:pt idx="44">
                  <c:v>12373.094854790961</c:v>
                </c:pt>
                <c:pt idx="45">
                  <c:v>15352.59282867478</c:v>
                </c:pt>
                <c:pt idx="46">
                  <c:v>11275.185938656085</c:v>
                </c:pt>
                <c:pt idx="47">
                  <c:v>32673.575295861865</c:v>
                </c:pt>
                <c:pt idx="48">
                  <c:v>19548.492147566165</c:v>
                </c:pt>
                <c:pt idx="49">
                  <c:v>31134.998725889072</c:v>
                </c:pt>
                <c:pt idx="50">
                  <c:v>19741.794844074277</c:v>
                </c:pt>
                <c:pt idx="51">
                  <c:v>22136.370433506851</c:v>
                </c:pt>
                <c:pt idx="52">
                  <c:v>22976.19871172807</c:v>
                </c:pt>
                <c:pt idx="53">
                  <c:v>12275.550392905616</c:v>
                </c:pt>
                <c:pt idx="54">
                  <c:v>16191.409685572155</c:v>
                </c:pt>
                <c:pt idx="55">
                  <c:v>16231.527429103427</c:v>
                </c:pt>
                <c:pt idx="56">
                  <c:v>14793.924155028499</c:v>
                </c:pt>
                <c:pt idx="57">
                  <c:v>16404.556270269124</c:v>
                </c:pt>
                <c:pt idx="58">
                  <c:v>19399.924665239065</c:v>
                </c:pt>
                <c:pt idx="59">
                  <c:v>11557.340876147255</c:v>
                </c:pt>
                <c:pt idx="60">
                  <c:v>11092.267500047261</c:v>
                </c:pt>
                <c:pt idx="61">
                  <c:v>9838.0294323393955</c:v>
                </c:pt>
                <c:pt idx="62">
                  <c:v>9582.8129261049544</c:v>
                </c:pt>
                <c:pt idx="63">
                  <c:v>18571.781221303667</c:v>
                </c:pt>
                <c:pt idx="64">
                  <c:v>10854.488324541697</c:v>
                </c:pt>
                <c:pt idx="65">
                  <c:v>11788.969654893071</c:v>
                </c:pt>
                <c:pt idx="66">
                  <c:v>10106.110772939088</c:v>
                </c:pt>
              </c:numCache>
            </c:numRef>
          </c:yVal>
          <c:smooth val="0"/>
          <c:extLst>
            <c:ext xmlns:c16="http://schemas.microsoft.com/office/drawing/2014/chart" uri="{C3380CC4-5D6E-409C-BE32-E72D297353CC}">
              <c16:uniqueId val="{00000000-9845-4FDE-8BEE-6D568FD91714}"/>
            </c:ext>
          </c:extLst>
        </c:ser>
        <c:dLbls>
          <c:showLegendKey val="0"/>
          <c:showVal val="0"/>
          <c:showCatName val="0"/>
          <c:showSerName val="0"/>
          <c:showPercent val="0"/>
          <c:showBubbleSize val="0"/>
        </c:dLbls>
        <c:axId val="380061512"/>
        <c:axId val="380059544"/>
      </c:scatterChart>
      <c:valAx>
        <c:axId val="380061512"/>
        <c:scaling>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en-US" dirty="0"/>
                  <a:t>Benefit Based Contribution</a:t>
                </a:r>
              </a:p>
            </c:rich>
          </c:tx>
          <c:overlay val="0"/>
          <c:spPr>
            <a:noFill/>
            <a:ln>
              <a:noFill/>
            </a:ln>
            <a:effectLst/>
          </c:spPr>
          <c:txPr>
            <a:bodyPr rot="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title>
        <c:numFmt formatCode="&quot;$&quot;#,##0.00"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80059544"/>
        <c:crosses val="autoZero"/>
        <c:crossBetween val="midCat"/>
      </c:valAx>
      <c:valAx>
        <c:axId val="380059544"/>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en-US" dirty="0"/>
                  <a:t>Dues</a:t>
                </a:r>
              </a:p>
            </c:rich>
          </c:tx>
          <c:overlay val="0"/>
          <c:spPr>
            <a:noFill/>
            <a:ln>
              <a:noFill/>
            </a:ln>
            <a:effectLst/>
          </c:spPr>
          <c:txPr>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title>
        <c:numFmt formatCode="&quot;$&quot;#,##0.00"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80061512"/>
        <c:crosses val="autoZero"/>
        <c:crossBetween val="midCat"/>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73F17D6-06DB-4425-8387-63FA2B961240}" type="datetimeFigureOut">
              <a:rPr lang="en-US" smtClean="0"/>
              <a:t>3/16/2017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CF4669-6991-4BB0-8FC7-8A7C8700E020}" type="slidenum">
              <a:rPr lang="en-US" smtClean="0"/>
              <a:t>‹#›</a:t>
            </a:fld>
            <a:endParaRPr lang="en-US"/>
          </a:p>
        </p:txBody>
      </p:sp>
    </p:spTree>
    <p:extLst>
      <p:ext uri="{BB962C8B-B14F-4D97-AF65-F5344CB8AC3E}">
        <p14:creationId xmlns:p14="http://schemas.microsoft.com/office/powerpoint/2010/main" val="35769613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73F17D6-06DB-4425-8387-63FA2B961240}" type="datetimeFigureOut">
              <a:rPr lang="en-US" smtClean="0"/>
              <a:t>3/16/2017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CF4669-6991-4BB0-8FC7-8A7C8700E020}" type="slidenum">
              <a:rPr lang="en-US" smtClean="0"/>
              <a:t>‹#›</a:t>
            </a:fld>
            <a:endParaRPr lang="en-US"/>
          </a:p>
        </p:txBody>
      </p:sp>
    </p:spTree>
    <p:extLst>
      <p:ext uri="{BB962C8B-B14F-4D97-AF65-F5344CB8AC3E}">
        <p14:creationId xmlns:p14="http://schemas.microsoft.com/office/powerpoint/2010/main" val="4618629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73F17D6-06DB-4425-8387-63FA2B961240}" type="datetimeFigureOut">
              <a:rPr lang="en-US" smtClean="0"/>
              <a:t>3/16/2017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CF4669-6991-4BB0-8FC7-8A7C8700E020}"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7601171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73F17D6-06DB-4425-8387-63FA2B961240}" type="datetimeFigureOut">
              <a:rPr lang="en-US" smtClean="0"/>
              <a:t>3/16/2017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CF4669-6991-4BB0-8FC7-8A7C8700E020}" type="slidenum">
              <a:rPr lang="en-US" smtClean="0"/>
              <a:t>‹#›</a:t>
            </a:fld>
            <a:endParaRPr lang="en-US"/>
          </a:p>
        </p:txBody>
      </p:sp>
    </p:spTree>
    <p:extLst>
      <p:ext uri="{BB962C8B-B14F-4D97-AF65-F5344CB8AC3E}">
        <p14:creationId xmlns:p14="http://schemas.microsoft.com/office/powerpoint/2010/main" val="18420149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73F17D6-06DB-4425-8387-63FA2B961240}" type="datetimeFigureOut">
              <a:rPr lang="en-US" smtClean="0"/>
              <a:t>3/16/2017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CF4669-6991-4BB0-8FC7-8A7C8700E020}"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0637555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73F17D6-06DB-4425-8387-63FA2B961240}" type="datetimeFigureOut">
              <a:rPr lang="en-US" smtClean="0"/>
              <a:t>3/16/2017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CF4669-6991-4BB0-8FC7-8A7C8700E020}" type="slidenum">
              <a:rPr lang="en-US" smtClean="0"/>
              <a:t>‹#›</a:t>
            </a:fld>
            <a:endParaRPr lang="en-US"/>
          </a:p>
        </p:txBody>
      </p:sp>
    </p:spTree>
    <p:extLst>
      <p:ext uri="{BB962C8B-B14F-4D97-AF65-F5344CB8AC3E}">
        <p14:creationId xmlns:p14="http://schemas.microsoft.com/office/powerpoint/2010/main" val="7892366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73F17D6-06DB-4425-8387-63FA2B961240}" type="datetimeFigureOut">
              <a:rPr lang="en-US" smtClean="0"/>
              <a:t>3/16/2017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CF4669-6991-4BB0-8FC7-8A7C8700E020}" type="slidenum">
              <a:rPr lang="en-US" smtClean="0"/>
              <a:t>‹#›</a:t>
            </a:fld>
            <a:endParaRPr lang="en-US"/>
          </a:p>
        </p:txBody>
      </p:sp>
    </p:spTree>
    <p:extLst>
      <p:ext uri="{BB962C8B-B14F-4D97-AF65-F5344CB8AC3E}">
        <p14:creationId xmlns:p14="http://schemas.microsoft.com/office/powerpoint/2010/main" val="343264775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73F17D6-06DB-4425-8387-63FA2B961240}" type="datetimeFigureOut">
              <a:rPr lang="en-US" smtClean="0"/>
              <a:t>3/16/2017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CF4669-6991-4BB0-8FC7-8A7C8700E020}" type="slidenum">
              <a:rPr lang="en-US" smtClean="0"/>
              <a:t>‹#›</a:t>
            </a:fld>
            <a:endParaRPr lang="en-US"/>
          </a:p>
        </p:txBody>
      </p:sp>
    </p:spTree>
    <p:extLst>
      <p:ext uri="{BB962C8B-B14F-4D97-AF65-F5344CB8AC3E}">
        <p14:creationId xmlns:p14="http://schemas.microsoft.com/office/powerpoint/2010/main" val="14451019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73F17D6-06DB-4425-8387-63FA2B961240}" type="datetimeFigureOut">
              <a:rPr lang="en-US" smtClean="0"/>
              <a:t>3/16/2017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CF4669-6991-4BB0-8FC7-8A7C8700E020}" type="slidenum">
              <a:rPr lang="en-US" smtClean="0"/>
              <a:t>‹#›</a:t>
            </a:fld>
            <a:endParaRPr lang="en-US"/>
          </a:p>
        </p:txBody>
      </p:sp>
    </p:spTree>
    <p:extLst>
      <p:ext uri="{BB962C8B-B14F-4D97-AF65-F5344CB8AC3E}">
        <p14:creationId xmlns:p14="http://schemas.microsoft.com/office/powerpoint/2010/main" val="4176834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73F17D6-06DB-4425-8387-63FA2B961240}" type="datetimeFigureOut">
              <a:rPr lang="en-US" smtClean="0"/>
              <a:t>3/16/2017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CF4669-6991-4BB0-8FC7-8A7C8700E020}" type="slidenum">
              <a:rPr lang="en-US" smtClean="0"/>
              <a:t>‹#›</a:t>
            </a:fld>
            <a:endParaRPr lang="en-US"/>
          </a:p>
        </p:txBody>
      </p:sp>
    </p:spTree>
    <p:extLst>
      <p:ext uri="{BB962C8B-B14F-4D97-AF65-F5344CB8AC3E}">
        <p14:creationId xmlns:p14="http://schemas.microsoft.com/office/powerpoint/2010/main" val="21917836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73F17D6-06DB-4425-8387-63FA2B961240}" type="datetimeFigureOut">
              <a:rPr lang="en-US" smtClean="0"/>
              <a:t>3/16/2017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CF4669-6991-4BB0-8FC7-8A7C8700E020}" type="slidenum">
              <a:rPr lang="en-US" smtClean="0"/>
              <a:t>‹#›</a:t>
            </a:fld>
            <a:endParaRPr lang="en-US"/>
          </a:p>
        </p:txBody>
      </p:sp>
    </p:spTree>
    <p:extLst>
      <p:ext uri="{BB962C8B-B14F-4D97-AF65-F5344CB8AC3E}">
        <p14:creationId xmlns:p14="http://schemas.microsoft.com/office/powerpoint/2010/main" val="31524689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73F17D6-06DB-4425-8387-63FA2B961240}" type="datetimeFigureOut">
              <a:rPr lang="en-US" smtClean="0"/>
              <a:t>3/16/2017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5CF4669-6991-4BB0-8FC7-8A7C8700E020}" type="slidenum">
              <a:rPr lang="en-US" smtClean="0"/>
              <a:t>‹#›</a:t>
            </a:fld>
            <a:endParaRPr lang="en-US"/>
          </a:p>
        </p:txBody>
      </p:sp>
    </p:spTree>
    <p:extLst>
      <p:ext uri="{BB962C8B-B14F-4D97-AF65-F5344CB8AC3E}">
        <p14:creationId xmlns:p14="http://schemas.microsoft.com/office/powerpoint/2010/main" val="20918039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73F17D6-06DB-4425-8387-63FA2B961240}" type="datetimeFigureOut">
              <a:rPr lang="en-US" smtClean="0"/>
              <a:t>3/16/2017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5CF4669-6991-4BB0-8FC7-8A7C8700E020}" type="slidenum">
              <a:rPr lang="en-US" smtClean="0"/>
              <a:t>‹#›</a:t>
            </a:fld>
            <a:endParaRPr lang="en-US"/>
          </a:p>
        </p:txBody>
      </p:sp>
    </p:spTree>
    <p:extLst>
      <p:ext uri="{BB962C8B-B14F-4D97-AF65-F5344CB8AC3E}">
        <p14:creationId xmlns:p14="http://schemas.microsoft.com/office/powerpoint/2010/main" val="793233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3F17D6-06DB-4425-8387-63FA2B961240}" type="datetimeFigureOut">
              <a:rPr lang="en-US" smtClean="0"/>
              <a:t>3/16/2017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5CF4669-6991-4BB0-8FC7-8A7C8700E020}" type="slidenum">
              <a:rPr lang="en-US" smtClean="0"/>
              <a:t>‹#›</a:t>
            </a:fld>
            <a:endParaRPr lang="en-US"/>
          </a:p>
        </p:txBody>
      </p:sp>
    </p:spTree>
    <p:extLst>
      <p:ext uri="{BB962C8B-B14F-4D97-AF65-F5344CB8AC3E}">
        <p14:creationId xmlns:p14="http://schemas.microsoft.com/office/powerpoint/2010/main" val="26585825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73F17D6-06DB-4425-8387-63FA2B961240}" type="datetimeFigureOut">
              <a:rPr lang="en-US" smtClean="0"/>
              <a:t>3/16/2017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CF4669-6991-4BB0-8FC7-8A7C8700E020}" type="slidenum">
              <a:rPr lang="en-US" smtClean="0"/>
              <a:t>‹#›</a:t>
            </a:fld>
            <a:endParaRPr lang="en-US"/>
          </a:p>
        </p:txBody>
      </p:sp>
    </p:spTree>
    <p:extLst>
      <p:ext uri="{BB962C8B-B14F-4D97-AF65-F5344CB8AC3E}">
        <p14:creationId xmlns:p14="http://schemas.microsoft.com/office/powerpoint/2010/main" val="29789600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073F17D6-06DB-4425-8387-63FA2B961240}" type="datetimeFigureOut">
              <a:rPr lang="en-US" smtClean="0"/>
              <a:t>3/16/2017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CF4669-6991-4BB0-8FC7-8A7C8700E020}" type="slidenum">
              <a:rPr lang="en-US" smtClean="0"/>
              <a:t>‹#›</a:t>
            </a:fld>
            <a:endParaRPr lang="en-US"/>
          </a:p>
        </p:txBody>
      </p:sp>
    </p:spTree>
    <p:extLst>
      <p:ext uri="{BB962C8B-B14F-4D97-AF65-F5344CB8AC3E}">
        <p14:creationId xmlns:p14="http://schemas.microsoft.com/office/powerpoint/2010/main" val="24332367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73F17D6-06DB-4425-8387-63FA2B961240}" type="datetimeFigureOut">
              <a:rPr lang="en-US" smtClean="0"/>
              <a:t>3/16/2017</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B5CF4669-6991-4BB0-8FC7-8A7C8700E020}" type="slidenum">
              <a:rPr lang="en-US" smtClean="0"/>
              <a:t>‹#›</a:t>
            </a:fld>
            <a:endParaRPr lang="en-US"/>
          </a:p>
        </p:txBody>
      </p:sp>
    </p:spTree>
    <p:extLst>
      <p:ext uri="{BB962C8B-B14F-4D97-AF65-F5344CB8AC3E}">
        <p14:creationId xmlns:p14="http://schemas.microsoft.com/office/powerpoint/2010/main" val="6118739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 id="2147483704" r:id="rId14"/>
    <p:sldLayoutId id="2147483705" r:id="rId15"/>
    <p:sldLayoutId id="214748370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sz="4800" dirty="0"/>
              <a:t>FSBA Dues Spreadsheet Explanation</a:t>
            </a:r>
          </a:p>
        </p:txBody>
      </p:sp>
    </p:spTree>
    <p:extLst>
      <p:ext uri="{BB962C8B-B14F-4D97-AF65-F5344CB8AC3E}">
        <p14:creationId xmlns:p14="http://schemas.microsoft.com/office/powerpoint/2010/main" val="1217322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New Dues vs. District Budget</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906086585"/>
              </p:ext>
            </p:extLst>
          </p:nvPr>
        </p:nvGraphicFramePr>
        <p:xfrm>
          <a:off x="677861" y="2160588"/>
          <a:ext cx="9535283" cy="388143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2854185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Old Dues vs. Benefit Based Contribution</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153750939"/>
              </p:ext>
            </p:extLst>
          </p:nvPr>
        </p:nvGraphicFramePr>
        <p:xfrm>
          <a:off x="677862" y="2160588"/>
          <a:ext cx="9591553" cy="388143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0852838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New Dues vs. Benefit Based Contribution</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646861300"/>
              </p:ext>
            </p:extLst>
          </p:nvPr>
        </p:nvGraphicFramePr>
        <p:xfrm>
          <a:off x="677862" y="2160588"/>
          <a:ext cx="9577485" cy="388143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0156760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Problem</a:t>
            </a:r>
          </a:p>
        </p:txBody>
      </p:sp>
      <p:sp>
        <p:nvSpPr>
          <p:cNvPr id="3" name="Content Placeholder 2"/>
          <p:cNvSpPr>
            <a:spLocks noGrp="1"/>
          </p:cNvSpPr>
          <p:nvPr>
            <p:ph idx="1"/>
          </p:nvPr>
        </p:nvSpPr>
        <p:spPr/>
        <p:txBody>
          <a:bodyPr/>
          <a:lstStyle/>
          <a:p>
            <a:r>
              <a:rPr lang="en-US" dirty="0"/>
              <a:t>The way that dues were previously calculated was very unclear; there was no known formula and it did not follow any clear pattern; multiple counties paid the same amount of dues, suggesting some sort of grouping, but at the same time, the values were fairly similar to the ln of the enrollment</a:t>
            </a:r>
          </a:p>
          <a:p>
            <a:r>
              <a:rPr lang="en-US" dirty="0"/>
              <a:t>The costs were not distributed very fairly either, for example, Miami-Dade and Broward counties were paying $.07 and $.08 per student respectively, while Jefferson county was paying $11.55 per student</a:t>
            </a:r>
          </a:p>
          <a:p>
            <a:r>
              <a:rPr lang="en-US" dirty="0"/>
              <a:t>For political reasons, dues could not be too heavily shifted from smaller counties to larger ones, limiting the extent to which the cost per student dilemma could be remedied and eliminating some models</a:t>
            </a:r>
          </a:p>
        </p:txBody>
      </p:sp>
    </p:spTree>
    <p:extLst>
      <p:ext uri="{BB962C8B-B14F-4D97-AF65-F5344CB8AC3E}">
        <p14:creationId xmlns:p14="http://schemas.microsoft.com/office/powerpoint/2010/main" val="25461715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Solution</a:t>
            </a:r>
          </a:p>
        </p:txBody>
      </p:sp>
      <p:sp>
        <p:nvSpPr>
          <p:cNvPr id="3" name="Content Placeholder 2"/>
          <p:cNvSpPr>
            <a:spLocks noGrp="1"/>
          </p:cNvSpPr>
          <p:nvPr>
            <p:ph idx="1"/>
          </p:nvPr>
        </p:nvSpPr>
        <p:spPr/>
        <p:txBody>
          <a:bodyPr>
            <a:normAutofit/>
          </a:bodyPr>
          <a:lstStyle/>
          <a:p>
            <a:r>
              <a:rPr lang="en-US" dirty="0"/>
              <a:t>To more clearly define how dues are to be calculated and remedy the cost per student of the smaller </a:t>
            </a:r>
            <a:r>
              <a:rPr lang="en-US"/>
              <a:t>counties some </a:t>
            </a:r>
            <a:r>
              <a:rPr lang="en-US" dirty="0"/>
              <a:t>without putting too much of a burden on the larger ones, the new dues will be calculated based on the following formula</a:t>
            </a:r>
            <a:r>
              <a:rPr lang="en-US"/>
              <a:t>: </a:t>
            </a:r>
            <a:endParaRPr lang="en-US" sz="1600" dirty="0"/>
          </a:p>
          <a:p>
            <a:pPr marL="0" indent="0">
              <a:buNone/>
            </a:pPr>
            <a:r>
              <a:rPr lang="en-US" dirty="0"/>
              <a:t>Dues= (16*(“K”*LN(Enrollment))+3*(EBV)+2*(BBC))/21+“R”</a:t>
            </a:r>
          </a:p>
          <a:p>
            <a:pPr marL="0" indent="0">
              <a:buNone/>
            </a:pPr>
            <a:r>
              <a:rPr lang="en-US" dirty="0"/>
              <a:t>Where EBV = Enrollment Based Value and BBC = Benefit Based Contribution</a:t>
            </a:r>
          </a:p>
          <a:p>
            <a:r>
              <a:rPr lang="en-US" dirty="0"/>
              <a:t>“R” is readjustment for any rounding errors and is just an even distribution of any difference between the total costs and the rest of the above formula</a:t>
            </a:r>
          </a:p>
          <a:p>
            <a:r>
              <a:rPr lang="en-US" dirty="0"/>
              <a:t>“R”= (Total Costs – ∑(16*(“K”*LN(Enrollment))+3*(EBV)+2*(BBC))/21)/Number of Counties</a:t>
            </a:r>
          </a:p>
        </p:txBody>
      </p:sp>
    </p:spTree>
    <p:extLst>
      <p:ext uri="{BB962C8B-B14F-4D97-AF65-F5344CB8AC3E}">
        <p14:creationId xmlns:p14="http://schemas.microsoft.com/office/powerpoint/2010/main" val="22554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Explanation of “K”*LN(Enrollment)</a:t>
            </a:r>
          </a:p>
        </p:txBody>
      </p:sp>
      <p:sp>
        <p:nvSpPr>
          <p:cNvPr id="3" name="Content Placeholder 2"/>
          <p:cNvSpPr>
            <a:spLocks noGrp="1"/>
          </p:cNvSpPr>
          <p:nvPr>
            <p:ph idx="1"/>
          </p:nvPr>
        </p:nvSpPr>
        <p:spPr/>
        <p:txBody>
          <a:bodyPr>
            <a:normAutofit fontScale="92500" lnSpcReduction="20000"/>
          </a:bodyPr>
          <a:lstStyle/>
          <a:p>
            <a:r>
              <a:rPr lang="en-US" sz="2200" dirty="0"/>
              <a:t>The LN of a number is the “natural logarithm” or log base e of that number</a:t>
            </a:r>
          </a:p>
          <a:p>
            <a:r>
              <a:rPr lang="en-US" sz="2200" dirty="0"/>
              <a:t>e ≈ 2.71828</a:t>
            </a:r>
          </a:p>
          <a:p>
            <a:r>
              <a:rPr lang="en-US" sz="2200" dirty="0"/>
              <a:t>A logarithm is the inverse of an exponential function; for example, 2^3= 8, meaning the log base 2 of 8= 3</a:t>
            </a:r>
          </a:p>
          <a:p>
            <a:r>
              <a:rPr lang="en-US" sz="2200" dirty="0"/>
              <a:t>LN is used over a different logarithm because it is simpler in most circumstances and due to the properties of logarithms, any logarithm can be re-expressed as a Constant * LN</a:t>
            </a:r>
          </a:p>
          <a:p>
            <a:r>
              <a:rPr lang="en-US" sz="2200" dirty="0"/>
              <a:t>Logarithms are used because they increase at a decreasing rate for all values they are defined and they are also used in pH and the Richter Scale</a:t>
            </a:r>
          </a:p>
          <a:p>
            <a:r>
              <a:rPr lang="en-US" sz="2200" dirty="0"/>
              <a:t>“K” = Total Costs/∑(LN(Enrollment))</a:t>
            </a:r>
          </a:p>
          <a:p>
            <a:pPr marL="0" indent="0">
              <a:buNone/>
            </a:pPr>
            <a:endParaRPr lang="en-US" sz="2000" dirty="0"/>
          </a:p>
        </p:txBody>
      </p:sp>
    </p:spTree>
    <p:extLst>
      <p:ext uri="{BB962C8B-B14F-4D97-AF65-F5344CB8AC3E}">
        <p14:creationId xmlns:p14="http://schemas.microsoft.com/office/powerpoint/2010/main" val="24374689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Enrollment Based Value (EBV)</a:t>
            </a:r>
          </a:p>
        </p:txBody>
      </p:sp>
      <p:sp>
        <p:nvSpPr>
          <p:cNvPr id="3" name="Content Placeholder 2"/>
          <p:cNvSpPr>
            <a:spLocks noGrp="1"/>
          </p:cNvSpPr>
          <p:nvPr>
            <p:ph idx="1"/>
          </p:nvPr>
        </p:nvSpPr>
        <p:spPr/>
        <p:txBody>
          <a:bodyPr/>
          <a:lstStyle/>
          <a:p>
            <a:r>
              <a:rPr lang="en-US" dirty="0"/>
              <a:t>Enrollment Based Value is the proportion of the enrollment of the county to the total enrollment multiplied by the total costs</a:t>
            </a:r>
          </a:p>
          <a:p>
            <a:r>
              <a:rPr lang="en-US" dirty="0"/>
              <a:t>Mathematically:</a:t>
            </a:r>
          </a:p>
          <a:p>
            <a:pPr marL="0" indent="0">
              <a:buNone/>
            </a:pPr>
            <a:r>
              <a:rPr lang="en-US" dirty="0"/>
              <a:t> Enrollment Based Value = Total Costs*(Enrollment/Total Enrollment)</a:t>
            </a:r>
          </a:p>
          <a:p>
            <a:r>
              <a:rPr lang="en-US" dirty="0"/>
              <a:t>Enrollment Based Value is weighed in to help to balance out the cost per student in each county</a:t>
            </a:r>
          </a:p>
        </p:txBody>
      </p:sp>
    </p:spTree>
    <p:extLst>
      <p:ext uri="{BB962C8B-B14F-4D97-AF65-F5344CB8AC3E}">
        <p14:creationId xmlns:p14="http://schemas.microsoft.com/office/powerpoint/2010/main" val="14844625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Benefit Based Contribution (BBC)</a:t>
            </a:r>
          </a:p>
        </p:txBody>
      </p:sp>
      <p:sp>
        <p:nvSpPr>
          <p:cNvPr id="3" name="Content Placeholder 2"/>
          <p:cNvSpPr>
            <a:spLocks noGrp="1"/>
          </p:cNvSpPr>
          <p:nvPr>
            <p:ph idx="1"/>
          </p:nvPr>
        </p:nvSpPr>
        <p:spPr/>
        <p:txBody>
          <a:bodyPr>
            <a:normAutofit fontScale="92500" lnSpcReduction="20000"/>
          </a:bodyPr>
          <a:lstStyle/>
          <a:p>
            <a:r>
              <a:rPr lang="en-US" sz="2600" dirty="0"/>
              <a:t>Benefit Based Contribution = Total Costs*(Benefit Ratio/ Sum of the Benefit Ratios)</a:t>
            </a:r>
          </a:p>
          <a:p>
            <a:r>
              <a:rPr lang="en-US" sz="2600" dirty="0"/>
              <a:t>Benefit Ratio = District Budget*(Enrollment of County/ Total Population of County)</a:t>
            </a:r>
          </a:p>
          <a:p>
            <a:r>
              <a:rPr lang="en-US" sz="2600" dirty="0"/>
              <a:t>The Benefit Based Contribution is used to try to account for the ability of each county to pay and the amount each county benefits from FSBA’s services</a:t>
            </a:r>
          </a:p>
          <a:p>
            <a:r>
              <a:rPr lang="en-US" sz="2600" dirty="0"/>
              <a:t>The Taxable Value takes into account each county’s ability to pay, and the ratio of the enrollment in each county to the total population of the county is intended to gauge how much each county benefits from FSBA</a:t>
            </a:r>
          </a:p>
          <a:p>
            <a:endParaRPr lang="en-US" dirty="0"/>
          </a:p>
        </p:txBody>
      </p:sp>
    </p:spTree>
    <p:extLst>
      <p:ext uri="{BB962C8B-B14F-4D97-AF65-F5344CB8AC3E}">
        <p14:creationId xmlns:p14="http://schemas.microsoft.com/office/powerpoint/2010/main" val="30122007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Old Dues vs. Enrollment</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895172367"/>
              </p:ext>
            </p:extLst>
          </p:nvPr>
        </p:nvGraphicFramePr>
        <p:xfrm>
          <a:off x="677863" y="2160588"/>
          <a:ext cx="8596312" cy="388143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3154716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New Dues vs. Enrollment</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229871554"/>
              </p:ext>
            </p:extLst>
          </p:nvPr>
        </p:nvGraphicFramePr>
        <p:xfrm>
          <a:off x="677863" y="2160588"/>
          <a:ext cx="8596312" cy="388143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4147303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Old Dues vs. District Budget</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782117474"/>
              </p:ext>
            </p:extLst>
          </p:nvPr>
        </p:nvGraphicFramePr>
        <p:xfrm>
          <a:off x="677334" y="1930400"/>
          <a:ext cx="9338334" cy="388143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65648023"/>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294</TotalTime>
  <Words>648</Words>
  <Application>Microsoft Office PowerPoint</Application>
  <PresentationFormat>Widescreen</PresentationFormat>
  <Paragraphs>52</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Trebuchet MS</vt:lpstr>
      <vt:lpstr>Wingdings 3</vt:lpstr>
      <vt:lpstr>Facet</vt:lpstr>
      <vt:lpstr>FSBA Dues Spreadsheet Explanation</vt:lpstr>
      <vt:lpstr>Problem</vt:lpstr>
      <vt:lpstr>Solution</vt:lpstr>
      <vt:lpstr>Explanation of “K”*LN(Enrollment)</vt:lpstr>
      <vt:lpstr>Enrollment Based Value (EBV)</vt:lpstr>
      <vt:lpstr>Benefit Based Contribution (BBC)</vt:lpstr>
      <vt:lpstr>Old Dues vs. Enrollment</vt:lpstr>
      <vt:lpstr>New Dues vs. Enrollment</vt:lpstr>
      <vt:lpstr>Old Dues vs. District Budget</vt:lpstr>
      <vt:lpstr>New Dues vs. District Budget</vt:lpstr>
      <vt:lpstr>Old Dues vs. Benefit Based Contribution</vt:lpstr>
      <vt:lpstr>New Dues vs. Benefit Based Contribution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FBSA Dues Spreadsheet</dc:title>
  <dc:creator>Owner</dc:creator>
  <cp:lastModifiedBy>Owner</cp:lastModifiedBy>
  <cp:revision>29</cp:revision>
  <dcterms:created xsi:type="dcterms:W3CDTF">2017-02-12T13:36:36Z</dcterms:created>
  <dcterms:modified xsi:type="dcterms:W3CDTF">2017-03-17T00:18:40Z</dcterms:modified>
</cp:coreProperties>
</file>