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embeddedFontLst>
    <p:embeddedFont>
      <p:font typeface="Palatino Linotype" panose="02040502050505030304" pitchFamily="18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2" roundtripDataSignature="AMtx7mh3KqOqNEy0p8H0lJH4y3ZXJIf1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6" name="Google Shape;19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fe477537c5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fe477537c5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fe477537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fe477537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fe477537c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fe477537c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2"/>
          <p:cNvSpPr txBox="1">
            <a:spLocks noGrp="1"/>
          </p:cNvSpPr>
          <p:nvPr>
            <p:ph type="ctrTitle"/>
          </p:nvPr>
        </p:nvSpPr>
        <p:spPr>
          <a:xfrm>
            <a:off x="2493105" y="802298"/>
            <a:ext cx="8561747" cy="25414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Palatino Linotype"/>
              <a:buNone/>
              <a:defRPr sz="6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2"/>
          <p:cNvSpPr txBox="1">
            <a:spLocks noGrp="1"/>
          </p:cNvSpPr>
          <p:nvPr>
            <p:ph type="subTitle" idx="1"/>
          </p:nvPr>
        </p:nvSpPr>
        <p:spPr>
          <a:xfrm>
            <a:off x="2493106" y="3531204"/>
            <a:ext cx="8561746" cy="97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0" cap="none">
                <a:solidFill>
                  <a:schemeClr val="dk1"/>
                </a:solidFill>
              </a:defRPr>
            </a:lvl1pPr>
            <a:lvl2pPr lvl="1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ftr" idx="11"/>
          </p:nvPr>
        </p:nvSpPr>
        <p:spPr>
          <a:xfrm>
            <a:off x="2493105" y="329307"/>
            <a:ext cx="4897310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1437664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0" name="Google Shape;20;p12"/>
          <p:cNvCxnSpPr/>
          <p:nvPr/>
        </p:nvCxnSpPr>
        <p:spPr>
          <a:xfrm>
            <a:off x="2334637" y="798973"/>
            <a:ext cx="0" cy="2544756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 rot="5400000">
            <a:off x="4569469" y="-1019041"/>
            <a:ext cx="3450613" cy="9520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21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8" name="Google Shape;88;p21"/>
          <p:cNvCxnSpPr/>
          <p:nvPr/>
        </p:nvCxnSpPr>
        <p:spPr>
          <a:xfrm>
            <a:off x="1371687" y="798973"/>
            <a:ext cx="0" cy="106716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2"/>
          <p:cNvSpPr txBox="1">
            <a:spLocks noGrp="1"/>
          </p:cNvSpPr>
          <p:nvPr>
            <p:ph type="title"/>
          </p:nvPr>
        </p:nvSpPr>
        <p:spPr>
          <a:xfrm rot="5400000">
            <a:off x="7959483" y="2363492"/>
            <a:ext cx="4574999" cy="16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2"/>
          <p:cNvSpPr txBox="1">
            <a:spLocks noGrp="1"/>
          </p:cNvSpPr>
          <p:nvPr>
            <p:ph type="body" idx="1"/>
          </p:nvPr>
        </p:nvSpPr>
        <p:spPr>
          <a:xfrm rot="5400000">
            <a:off x="3116598" y="-698041"/>
            <a:ext cx="4574999" cy="77388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2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95" name="Google Shape;95;p22"/>
          <p:cNvCxnSpPr/>
          <p:nvPr/>
        </p:nvCxnSpPr>
        <p:spPr>
          <a:xfrm rot="10800000">
            <a:off x="9439111" y="719272"/>
            <a:ext cx="1615742" cy="0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27" name="Google Shape;27;p13"/>
          <p:cNvCxnSpPr/>
          <p:nvPr/>
        </p:nvCxnSpPr>
        <p:spPr>
          <a:xfrm>
            <a:off x="1371687" y="798973"/>
            <a:ext cx="0" cy="106716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1534813" y="1756130"/>
            <a:ext cx="8562580" cy="188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Palatino Linotype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body" idx="1"/>
          </p:nvPr>
        </p:nvSpPr>
        <p:spPr>
          <a:xfrm>
            <a:off x="1534695" y="3806195"/>
            <a:ext cx="8549990" cy="10129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8" name="Google Shape;38;p15"/>
          <p:cNvCxnSpPr/>
          <p:nvPr/>
        </p:nvCxnSpPr>
        <p:spPr>
          <a:xfrm>
            <a:off x="1371687" y="798973"/>
            <a:ext cx="0" cy="284510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1534695" y="804889"/>
            <a:ext cx="9520157" cy="10593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1534695" y="2010878"/>
            <a:ext cx="4608576" cy="3438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2"/>
          </p:nvPr>
        </p:nvSpPr>
        <p:spPr>
          <a:xfrm>
            <a:off x="6454793" y="2017343"/>
            <a:ext cx="4604130" cy="344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46" name="Google Shape;46;p16"/>
          <p:cNvCxnSpPr/>
          <p:nvPr/>
        </p:nvCxnSpPr>
        <p:spPr>
          <a:xfrm>
            <a:off x="1371687" y="798973"/>
            <a:ext cx="0" cy="106716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7"/>
          <p:cNvSpPr txBox="1">
            <a:spLocks noGrp="1"/>
          </p:cNvSpPr>
          <p:nvPr>
            <p:ph type="title"/>
          </p:nvPr>
        </p:nvSpPr>
        <p:spPr>
          <a:xfrm>
            <a:off x="1534695" y="804163"/>
            <a:ext cx="9520157" cy="1056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1"/>
          </p:nvPr>
        </p:nvSpPr>
        <p:spPr>
          <a:xfrm>
            <a:off x="1534695" y="2019549"/>
            <a:ext cx="4608576" cy="80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2"/>
          </p:nvPr>
        </p:nvSpPr>
        <p:spPr>
          <a:xfrm>
            <a:off x="1534695" y="2824269"/>
            <a:ext cx="4608576" cy="2644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body" idx="3"/>
          </p:nvPr>
        </p:nvSpPr>
        <p:spPr>
          <a:xfrm>
            <a:off x="6454791" y="2023003"/>
            <a:ext cx="4608576" cy="802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  <a:defRPr sz="2200" b="0" cap="none">
                <a:solidFill>
                  <a:schemeClr val="accent1"/>
                </a:solidFill>
              </a:defRPr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body" idx="4"/>
          </p:nvPr>
        </p:nvSpPr>
        <p:spPr>
          <a:xfrm>
            <a:off x="6454792" y="2821491"/>
            <a:ext cx="4608576" cy="26373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7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7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56" name="Google Shape;56;p17"/>
          <p:cNvCxnSpPr/>
          <p:nvPr/>
        </p:nvCxnSpPr>
        <p:spPr>
          <a:xfrm>
            <a:off x="1371687" y="798973"/>
            <a:ext cx="0" cy="106716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8"/>
          <p:cNvSpPr txBox="1"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8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62" name="Google Shape;62;p18"/>
          <p:cNvCxnSpPr/>
          <p:nvPr/>
        </p:nvCxnSpPr>
        <p:spPr>
          <a:xfrm>
            <a:off x="1371687" y="798973"/>
            <a:ext cx="0" cy="1067168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9"/>
          <p:cNvSpPr txBox="1">
            <a:spLocks noGrp="1"/>
          </p:cNvSpPr>
          <p:nvPr>
            <p:ph type="title"/>
          </p:nvPr>
        </p:nvSpPr>
        <p:spPr>
          <a:xfrm>
            <a:off x="1534642" y="798973"/>
            <a:ext cx="3183128" cy="2247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Palatino Linotype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body" idx="1"/>
          </p:nvPr>
        </p:nvSpPr>
        <p:spPr>
          <a:xfrm>
            <a:off x="5043714" y="798974"/>
            <a:ext cx="6012470" cy="4658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429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body" idx="2"/>
          </p:nvPr>
        </p:nvSpPr>
        <p:spPr>
          <a:xfrm>
            <a:off x="1534695" y="3205491"/>
            <a:ext cx="3184989" cy="2248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9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9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0" name="Google Shape;70;p19"/>
          <p:cNvCxnSpPr/>
          <p:nvPr/>
        </p:nvCxnSpPr>
        <p:spPr>
          <a:xfrm>
            <a:off x="1371687" y="798973"/>
            <a:ext cx="0" cy="2247117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oogle Shape;72;p20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73" name="Google Shape;73;p20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1A1814"/>
                </a:gs>
                <a:gs pos="100000">
                  <a:srgbClr val="1A1814"/>
                </a:gs>
              </a:gsLst>
              <a:lin ang="5400000" scaled="0"/>
            </a:gradFill>
            <a:ln>
              <a:noFill/>
            </a:ln>
            <a:effectLst>
              <a:outerShdw blurRad="127000" dist="228600" dir="4740000" sx="98000" sy="98000" algn="tl" rotWithShape="0">
                <a:srgbClr val="000000">
                  <a:alpha val="33725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0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ap="flat" cmpd="sng">
              <a:solidFill>
                <a:srgbClr val="19191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" name="Google Shape;75;p20"/>
          <p:cNvSpPr txBox="1">
            <a:spLocks noGrp="1"/>
          </p:cNvSpPr>
          <p:nvPr>
            <p:ph type="title"/>
          </p:nvPr>
        </p:nvSpPr>
        <p:spPr>
          <a:xfrm>
            <a:off x="1535694" y="1129513"/>
            <a:ext cx="5447840" cy="18305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0"/>
          <p:cNvSpPr>
            <a:spLocks noGrp="1"/>
          </p:cNvSpPr>
          <p:nvPr>
            <p:ph type="pic" idx="2"/>
          </p:nvPr>
        </p:nvSpPr>
        <p:spPr>
          <a:xfrm>
            <a:off x="8124389" y="1122542"/>
            <a:ext cx="2791171" cy="3866327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  <p:sp>
        <p:nvSpPr>
          <p:cNvPr id="77" name="Google Shape;77;p20"/>
          <p:cNvSpPr txBox="1">
            <a:spLocks noGrp="1"/>
          </p:cNvSpPr>
          <p:nvPr>
            <p:ph type="body" idx="1"/>
          </p:nvPr>
        </p:nvSpPr>
        <p:spPr>
          <a:xfrm>
            <a:off x="1534695" y="3145992"/>
            <a:ext cx="5440037" cy="2003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8" name="Google Shape;78;p20"/>
          <p:cNvSpPr txBox="1">
            <a:spLocks noGrp="1"/>
          </p:cNvSpPr>
          <p:nvPr>
            <p:ph type="dt" idx="10"/>
          </p:nvPr>
        </p:nvSpPr>
        <p:spPr>
          <a:xfrm>
            <a:off x="1534695" y="5469856"/>
            <a:ext cx="5440038" cy="3201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0"/>
          <p:cNvSpPr txBox="1">
            <a:spLocks noGrp="1"/>
          </p:cNvSpPr>
          <p:nvPr>
            <p:ph type="ftr" idx="11"/>
          </p:nvPr>
        </p:nvSpPr>
        <p:spPr>
          <a:xfrm>
            <a:off x="1534910" y="318640"/>
            <a:ext cx="5453475" cy="320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1" name="Google Shape;81;p20"/>
          <p:cNvCxnSpPr/>
          <p:nvPr/>
        </p:nvCxnSpPr>
        <p:spPr>
          <a:xfrm>
            <a:off x="1371687" y="798973"/>
            <a:ext cx="0" cy="2161124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F9F8"/>
            </a:gs>
            <a:gs pos="100000">
              <a:srgbClr val="D6D4D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/>
          <p:nvPr/>
        </p:nvSpPr>
        <p:spPr>
          <a:xfrm>
            <a:off x="0" y="2015732"/>
            <a:ext cx="12192000" cy="4118829"/>
          </a:xfrm>
          <a:prstGeom prst="rect">
            <a:avLst/>
          </a:prstGeom>
          <a:gradFill>
            <a:gsLst>
              <a:gs pos="0">
                <a:srgbClr val="EDEBE7">
                  <a:alpha val="0"/>
                </a:srgbClr>
              </a:gs>
              <a:gs pos="100000">
                <a:schemeClr val="lt2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Google Shape;7;p11"/>
          <p:cNvPicPr preferRelativeResize="0"/>
          <p:nvPr/>
        </p:nvPicPr>
        <p:blipFill rotWithShape="1">
          <a:blip r:embed="rId13">
            <a:alphaModFix/>
          </a:blip>
          <a:srcRect t="2769" b="-2768"/>
          <a:stretch/>
        </p:blipFill>
        <p:spPr>
          <a:xfrm>
            <a:off x="0" y="6135624"/>
            <a:ext cx="12192000" cy="7429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1"/>
          <p:cNvSpPr txBox="1">
            <a:spLocks noGrp="1"/>
          </p:cNvSpPr>
          <p:nvPr>
            <p:ph type="title"/>
          </p:nvPr>
        </p:nvSpPr>
        <p:spPr>
          <a:xfrm>
            <a:off x="1534696" y="804519"/>
            <a:ext cx="9520158" cy="10492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  <a:defRPr sz="3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body" idx="1"/>
          </p:nvPr>
        </p:nvSpPr>
        <p:spPr>
          <a:xfrm>
            <a:off x="1534696" y="2015732"/>
            <a:ext cx="9520158" cy="3450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marL="914400" marR="0" lvl="1" indent="-3429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2pPr>
            <a:lvl3pPr marL="1371600" marR="0" lvl="2" indent="-3302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3pPr>
            <a:lvl4pPr marL="1828800" marR="0" lvl="3" indent="-3175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4pPr>
            <a:lvl5pPr marL="2286000" marR="0" lvl="4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5pPr>
            <a:lvl6pPr marL="2743200" marR="0" lvl="5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6pPr>
            <a:lvl7pPr marL="3200400" marR="0" lvl="6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7pPr>
            <a:lvl8pPr marL="3657600" marR="0" lvl="7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8pPr>
            <a:lvl9pPr marL="4114800" marR="0" lvl="8" indent="-3048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dt" idx="10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888888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ftr" idx="11"/>
          </p:nvPr>
        </p:nvSpPr>
        <p:spPr>
          <a:xfrm>
            <a:off x="1534695" y="329307"/>
            <a:ext cx="5855719" cy="309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000" b="0" i="0" u="none" strike="noStrike" cap="none">
                <a:solidFill>
                  <a:srgbClr val="888888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sldNum" idx="12"/>
          </p:nvPr>
        </p:nvSpPr>
        <p:spPr>
          <a:xfrm>
            <a:off x="480060" y="798973"/>
            <a:ext cx="811019" cy="50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1pPr>
            <a:lvl2pPr marL="0" marR="0" lvl="1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2pPr>
            <a:lvl3pPr marL="0" marR="0" lvl="2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3pPr>
            <a:lvl4pPr marL="0" marR="0" lvl="3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4pPr>
            <a:lvl5pPr marL="0" marR="0" lvl="4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5pPr>
            <a:lvl6pPr marL="0" marR="0" lvl="5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6pPr>
            <a:lvl7pPr marL="0" marR="0" lvl="6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7pPr>
            <a:lvl8pPr marL="0" marR="0" lvl="7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8pPr>
            <a:lvl9pPr marL="0" marR="0" lvl="8" indent="0" algn="r" rtl="0">
              <a:spcBef>
                <a:spcPts val="0"/>
              </a:spcBef>
              <a:buNone/>
              <a:defRPr sz="2800" b="0" i="0" u="none" strike="noStrike" cap="none">
                <a:solidFill>
                  <a:schemeClr val="accent1"/>
                </a:solidFill>
                <a:latin typeface="Palatino Linotype"/>
                <a:ea typeface="Palatino Linotype"/>
                <a:cs typeface="Palatino Linotype"/>
                <a:sym typeface="Palatino Linotyp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3" name="Google Shape;13;p11"/>
          <p:cNvCxnSpPr/>
          <p:nvPr/>
        </p:nvCxnSpPr>
        <p:spPr>
          <a:xfrm>
            <a:off x="0" y="6141705"/>
            <a:ext cx="12192000" cy="0"/>
          </a:xfrm>
          <a:prstGeom prst="straightConnector1">
            <a:avLst/>
          </a:prstGeom>
          <a:noFill/>
          <a:ln w="12700" cap="flat" cmpd="sng">
            <a:solidFill>
              <a:srgbClr val="000001">
                <a:alpha val="200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Desjardins@yourcharlotteschools.net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Deshon.Jenkins@yourcharlotteschools.net" TargetMode="External"/><Relationship Id="rId4" Type="http://schemas.openxmlformats.org/officeDocument/2006/relationships/hyperlink" Target="mailto:Jack.ham@yourcharlotteschools.ne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9F9F8"/>
            </a:gs>
            <a:gs pos="100000">
              <a:srgbClr val="D6D4D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"/>
          <p:cNvSpPr txBox="1">
            <a:spLocks noGrp="1"/>
          </p:cNvSpPr>
          <p:nvPr>
            <p:ph type="ctrTitle"/>
          </p:nvPr>
        </p:nvSpPr>
        <p:spPr>
          <a:xfrm>
            <a:off x="2406020" y="1490275"/>
            <a:ext cx="8561747" cy="3351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alatino Linotype"/>
              <a:buNone/>
            </a:pPr>
            <a:br>
              <a:rPr lang="en-US" sz="4000" b="1"/>
            </a:br>
            <a:br>
              <a:rPr lang="en-US" sz="4000" b="1"/>
            </a:br>
            <a:br>
              <a:rPr lang="en-US" sz="4000" b="1"/>
            </a:br>
            <a:br>
              <a:rPr lang="en-US" sz="4000" b="1"/>
            </a:br>
            <a:br>
              <a:rPr lang="en-US" sz="4000" b="1"/>
            </a:br>
            <a:r>
              <a:rPr lang="en-US" sz="4000" b="1"/>
              <a:t>CCPS Discipline Process</a:t>
            </a:r>
            <a:endParaRPr sz="4000" b="1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alatino Linotype"/>
              <a:buNone/>
            </a:pPr>
            <a:r>
              <a:rPr lang="en-US" sz="4000" b="1"/>
              <a:t>The Academy </a:t>
            </a:r>
            <a:br>
              <a:rPr lang="en-US" sz="4000" b="1"/>
            </a:br>
            <a:r>
              <a:rPr lang="en-US" sz="4000" b="1"/>
              <a:t>Charlotte County Public Schools</a:t>
            </a:r>
            <a:br>
              <a:rPr lang="en-US" sz="4000" b="1"/>
            </a:br>
            <a:br>
              <a:rPr lang="en-US" sz="4000" b="1"/>
            </a:br>
            <a:r>
              <a:rPr lang="en-US" sz="2000" b="1"/>
              <a:t>Assistant Superintendent of School Support – Dr. Michael Desjardins </a:t>
            </a:r>
            <a:br>
              <a:rPr lang="en-US" sz="2000" b="1"/>
            </a:br>
            <a:r>
              <a:rPr lang="en-US" sz="2000" b="1"/>
              <a:t>Director of School Support – Jack Ham</a:t>
            </a:r>
            <a:br>
              <a:rPr lang="en-US" sz="2000" b="1"/>
            </a:br>
            <a:r>
              <a:rPr lang="en-US" sz="2000" b="1"/>
              <a:t>Principal – Deshon Jenkins </a:t>
            </a:r>
            <a:br>
              <a:rPr lang="en-US" sz="2000" b="1"/>
            </a:br>
            <a:br>
              <a:rPr lang="en-US" sz="2000" b="1"/>
            </a:br>
            <a:r>
              <a:rPr lang="en-US"/>
              <a:t>	</a:t>
            </a:r>
            <a:br>
              <a:rPr lang="en-US"/>
            </a:br>
            <a:endParaRPr/>
          </a:p>
        </p:txBody>
      </p:sp>
      <p:sp>
        <p:nvSpPr>
          <p:cNvPr id="101" name="Google Shape;101;p1"/>
          <p:cNvSpPr txBox="1">
            <a:spLocks noGrp="1"/>
          </p:cNvSpPr>
          <p:nvPr>
            <p:ph type="subTitle" idx="1"/>
          </p:nvPr>
        </p:nvSpPr>
        <p:spPr>
          <a:xfrm>
            <a:off x="2493106" y="3531204"/>
            <a:ext cx="9215418" cy="977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US" sz="2800"/>
              <a:t>FLORIDA SCHOOL BOARD EQUITY COMMITTEE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endParaRPr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"/>
          <p:cNvSpPr txBox="1">
            <a:spLocks noGrp="1"/>
          </p:cNvSpPr>
          <p:nvPr>
            <p:ph type="title"/>
          </p:nvPr>
        </p:nvSpPr>
        <p:spPr>
          <a:xfrm>
            <a:off x="1604365" y="264589"/>
            <a:ext cx="9520158" cy="649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</a:pPr>
            <a:r>
              <a:rPr lang="en-US"/>
              <a:t>Student Support </a:t>
            </a:r>
            <a:endParaRPr/>
          </a:p>
        </p:txBody>
      </p:sp>
      <p:sp>
        <p:nvSpPr>
          <p:cNvPr id="187" name="Google Shape;187;p7"/>
          <p:cNvSpPr txBox="1">
            <a:spLocks noGrp="1"/>
          </p:cNvSpPr>
          <p:nvPr>
            <p:ph type="body" idx="1"/>
          </p:nvPr>
        </p:nvSpPr>
        <p:spPr>
          <a:xfrm>
            <a:off x="1534696" y="1001486"/>
            <a:ext cx="9520158" cy="44648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2200"/>
              <a:t>The Academy provides an individualized support system for all students.</a:t>
            </a:r>
            <a:endParaRPr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 sz="2000"/>
              <a:t>Students have access to the school counselor and social worker.</a:t>
            </a:r>
            <a:endParaRPr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 sz="2000"/>
              <a:t>The staff is trained in Tier I and Tier II interventions</a:t>
            </a:r>
            <a:endParaRPr/>
          </a:p>
          <a:p>
            <a:pPr marL="1143000" lvl="2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 sz="1800"/>
              <a:t>The Academy does not “major in the minors”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2200"/>
              <a:t>The Academy’s SAT (Student Assistance Team meets weekly to discuss students who are having early warning signs such as low grades, attendance, and behavioral concerns.</a:t>
            </a:r>
            <a:endParaRPr sz="220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2200"/>
              <a:t>Staff gives out WolfPack Tickets throughout the school day.	</a:t>
            </a:r>
            <a:endParaRPr/>
          </a:p>
          <a:p>
            <a:pPr marL="685800" lvl="1" indent="-228600" algn="l" rtl="0">
              <a:lnSpc>
                <a:spcPct val="120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US" sz="2000"/>
              <a:t>These tickets are put in a bin for daily, monthly, and quarterly prizes.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2200"/>
              <a:t>The Academy holds a Fall Ball, Prom, Bush Gardens Field Trip, Senior Activities, Spirit Week, BBQ, etc.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US" sz="2200"/>
              <a:t>Male, Female and 180 student of the month.</a:t>
            </a:r>
            <a:endParaRPr sz="2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8"/>
          <p:cNvSpPr txBox="1">
            <a:spLocks noGrp="1"/>
          </p:cNvSpPr>
          <p:nvPr>
            <p:ph type="title" idx="4294967295"/>
          </p:nvPr>
        </p:nvSpPr>
        <p:spPr>
          <a:xfrm>
            <a:off x="989661" y="90035"/>
            <a:ext cx="9601200" cy="9549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alatino Linotype"/>
              <a:buNone/>
            </a:pPr>
            <a:r>
              <a:rPr lang="en-US" sz="3600"/>
              <a:t>PASS Program</a:t>
            </a:r>
            <a:br>
              <a:rPr lang="en-US"/>
            </a:br>
            <a:endParaRPr/>
          </a:p>
        </p:txBody>
      </p:sp>
      <p:sp>
        <p:nvSpPr>
          <p:cNvPr id="193" name="Google Shape;193;p8"/>
          <p:cNvSpPr txBox="1">
            <a:spLocks noGrp="1"/>
          </p:cNvSpPr>
          <p:nvPr>
            <p:ph type="body" idx="4294967295"/>
          </p:nvPr>
        </p:nvSpPr>
        <p:spPr>
          <a:xfrm>
            <a:off x="262707" y="809270"/>
            <a:ext cx="11540410" cy="51954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8800" u="sng"/>
              <a:t>Pass Program Breakdown (Pathways to Achieve Student Success):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Curriculum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PASS is on a 4x4 block that mirrors The Academy schedule.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Students are divided into cohorts A, B, and C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Cohort A has the possibility of completing all of their middle school requirements by the end of the 1</a:t>
            </a:r>
            <a:r>
              <a:rPr lang="en-US" sz="8800" baseline="30000"/>
              <a:t>st</a:t>
            </a:r>
            <a:r>
              <a:rPr lang="en-US" sz="8800"/>
              <a:t> semester.  They then come to The Academy 2</a:t>
            </a:r>
            <a:r>
              <a:rPr lang="en-US" sz="8800" baseline="30000"/>
              <a:t>nd</a:t>
            </a:r>
            <a:r>
              <a:rPr lang="en-US" sz="8800"/>
              <a:t> semester.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Cohort B has the possibility of completing their middle school requirements by the end of the school year and enter 9</a:t>
            </a:r>
            <a:r>
              <a:rPr lang="en-US" sz="8800" baseline="30000"/>
              <a:t>th</a:t>
            </a:r>
            <a:r>
              <a:rPr lang="en-US" sz="8800"/>
              <a:t> grade with their correct cohort.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 sz="8800"/>
              <a:t>Cohort C are students we interview at semester break and give them the opportunity to complete their middle school requirements and go to high school in the fall. </a:t>
            </a:r>
            <a:endParaRPr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8800"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8800"/>
          </a:p>
          <a:p>
            <a:pPr marL="228600" lvl="0" indent="-193675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2200"/>
          </a:p>
          <a:p>
            <a:pPr marL="0" lvl="0" indent="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 sz="2200"/>
              <a:t> </a:t>
            </a:r>
            <a:endParaRPr/>
          </a:p>
          <a:p>
            <a:pPr marL="228600" lvl="0" indent="-18415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800"/>
          </a:p>
          <a:p>
            <a:pPr marL="228600" lvl="0" indent="-18415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800"/>
          </a:p>
          <a:p>
            <a:pPr marL="228600" lvl="0" indent="-18415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endParaRPr sz="28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9"/>
          <p:cNvSpPr txBox="1">
            <a:spLocks noGrp="1"/>
          </p:cNvSpPr>
          <p:nvPr>
            <p:ph type="title" idx="4294967295"/>
          </p:nvPr>
        </p:nvSpPr>
        <p:spPr>
          <a:xfrm>
            <a:off x="1066672" y="84084"/>
            <a:ext cx="9601200" cy="63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</a:pPr>
            <a:r>
              <a:rPr lang="en-US" sz="3200"/>
              <a:t>SEA</a:t>
            </a:r>
            <a:endParaRPr sz="3200"/>
          </a:p>
        </p:txBody>
      </p:sp>
      <p:sp>
        <p:nvSpPr>
          <p:cNvPr id="199" name="Google Shape;199;p9"/>
          <p:cNvSpPr txBox="1">
            <a:spLocks noGrp="1"/>
          </p:cNvSpPr>
          <p:nvPr>
            <p:ph type="body" idx="4294967295"/>
          </p:nvPr>
        </p:nvSpPr>
        <p:spPr>
          <a:xfrm>
            <a:off x="0" y="847382"/>
            <a:ext cx="12192000" cy="5048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28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 u="sng"/>
              <a:t>SEA program breakdown (Suspension Expulsion Alternative)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As an alternative to expelling students from school, students may be placed in the SEA program.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Students who have committed a zero tolerance offense, accumulated an excessive amounts of discipline referrals, students moving into the district where they were in an alternative program, or students returning from DJJ. 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Students follow the same block schedule as The Academy.</a:t>
            </a:r>
            <a:endParaRPr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Students must “level out” or earn points in the program in order to return back to their geographic school or interview to get into The Academy. </a:t>
            </a:r>
            <a:endParaRPr sz="2200"/>
          </a:p>
          <a:p>
            <a:pPr marL="22860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Char char="•"/>
            </a:pPr>
            <a:r>
              <a:rPr lang="en-US" sz="2200"/>
              <a:t>Most students successfully level out within a semester and return to their geographic school.  Recidivism is rare in the SEA program. </a:t>
            </a:r>
            <a:endParaRPr/>
          </a:p>
          <a:p>
            <a:pPr marL="228600" lvl="0" indent="-88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  <a:p>
            <a:pPr marL="228600" lvl="0" indent="-88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endParaRPr sz="220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fe477537c5_0_11"/>
          <p:cNvSpPr/>
          <p:nvPr/>
        </p:nvSpPr>
        <p:spPr>
          <a:xfrm>
            <a:off x="440550" y="575326"/>
            <a:ext cx="11239346" cy="121840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>
                <a:ln w="9525" cap="flat" cmpd="sng">
                  <a:solidFill>
                    <a:schemeClr val="dk2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lt2"/>
                </a:solidFill>
                <a:latin typeface="Arial"/>
              </a:rPr>
              <a:t>Questions?????????????</a:t>
            </a:r>
          </a:p>
        </p:txBody>
      </p:sp>
      <p:sp>
        <p:nvSpPr>
          <p:cNvPr id="205" name="Google Shape;205;g2fe477537c5_0_11"/>
          <p:cNvSpPr txBox="1"/>
          <p:nvPr/>
        </p:nvSpPr>
        <p:spPr>
          <a:xfrm>
            <a:off x="4431900" y="1301125"/>
            <a:ext cx="7248000" cy="4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206" name="Google Shape;206;g2fe477537c5_0_11"/>
          <p:cNvSpPr txBox="1"/>
          <p:nvPr/>
        </p:nvSpPr>
        <p:spPr>
          <a:xfrm>
            <a:off x="2212800" y="2657650"/>
            <a:ext cx="8412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3"/>
              </a:rPr>
              <a:t>Michael.Desjardins@yourcharlotteschools.net</a:t>
            </a: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4"/>
              </a:rPr>
              <a:t>Jack.Ham@yourcharlotteschools.net</a:t>
            </a: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u="sng">
                <a:solidFill>
                  <a:schemeClr val="hlink"/>
                </a:solidFill>
                <a:latin typeface="Palatino Linotype"/>
                <a:ea typeface="Palatino Linotype"/>
                <a:cs typeface="Palatino Linotype"/>
                <a:sym typeface="Palatino Linotype"/>
                <a:hlinkClick r:id="rId5"/>
              </a:rPr>
              <a:t>Deshon.Jenkins@yourcharlotteschools.net</a:t>
            </a:r>
            <a:r>
              <a:rPr lang="en-US" sz="2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"/>
          <p:cNvSpPr txBox="1">
            <a:spLocks noGrp="1"/>
          </p:cNvSpPr>
          <p:nvPr>
            <p:ph type="title"/>
          </p:nvPr>
        </p:nvSpPr>
        <p:spPr>
          <a:xfrm>
            <a:off x="1459196" y="414444"/>
            <a:ext cx="9520200" cy="10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</a:pPr>
            <a:r>
              <a:rPr lang="en-US"/>
              <a:t>Alternative Programs and District Discipline </a:t>
            </a:r>
            <a:endParaRPr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1"/>
          </p:nvPr>
        </p:nvSpPr>
        <p:spPr>
          <a:xfrm>
            <a:off x="1534700" y="1552800"/>
            <a:ext cx="9520200" cy="45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4130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Why Does CCPS not have expulsion hearings?</a:t>
            </a:r>
            <a:endParaRPr/>
          </a:p>
          <a:p>
            <a:pPr marL="228600" lvl="0" indent="-2413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 Suspension Expulsion Review Team (SERT)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Suspension/Expulsion Rates </a:t>
            </a:r>
            <a:endParaRPr/>
          </a:p>
          <a:p>
            <a:pPr marL="228600" lvl="0" indent="-2286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The Academy and the interview process </a:t>
            </a:r>
            <a:endParaRPr/>
          </a:p>
          <a:p>
            <a:pPr marL="228600" lvl="0" indent="-238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 benefits of the 4x4 Block Schedule </a:t>
            </a:r>
            <a:endParaRPr/>
          </a:p>
          <a:p>
            <a:pPr marL="228600" lvl="0" indent="-238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The positive culture and support systems at The Academy (PBIS)</a:t>
            </a:r>
            <a:endParaRPr/>
          </a:p>
          <a:p>
            <a:pPr marL="228600" lvl="0" indent="-238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PASS Program</a:t>
            </a:r>
            <a:endParaRPr/>
          </a:p>
          <a:p>
            <a:pPr marL="228600" lvl="0" indent="-238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SEA Program </a:t>
            </a:r>
            <a:endParaRPr/>
          </a:p>
          <a:p>
            <a:pPr marL="228600" lvl="0" indent="-238125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Graduating from The Academy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fe477537c5_0_0"/>
          <p:cNvSpPr txBox="1"/>
          <p:nvPr/>
        </p:nvSpPr>
        <p:spPr>
          <a:xfrm>
            <a:off x="2770900" y="168625"/>
            <a:ext cx="7008900" cy="10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rgbClr val="0000FF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CCPS Expulsion Rate Over the Last 10 Years</a:t>
            </a:r>
            <a:endParaRPr sz="2600" b="1">
              <a:solidFill>
                <a:srgbClr val="0000FF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13" name="Google Shape;113;g2fe477537c5_0_0"/>
          <p:cNvSpPr txBox="1"/>
          <p:nvPr/>
        </p:nvSpPr>
        <p:spPr>
          <a:xfrm>
            <a:off x="4444450" y="797800"/>
            <a:ext cx="4781700" cy="52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2014/15- 3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2015/16- 5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2016/17- 0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2017/18- 4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2018/19- 8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2019/20- 0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2020/21- 3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2021/22- 1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2022/23- 2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9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2023/24- 3 </a:t>
            </a:r>
            <a:endParaRPr sz="29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Ten Year Average- 2.9</a:t>
            </a:r>
            <a:endParaRPr sz="28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Approximately- 16,000 students</a:t>
            </a: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fe477537c5_0_5"/>
          <p:cNvSpPr txBox="1"/>
          <p:nvPr/>
        </p:nvSpPr>
        <p:spPr>
          <a:xfrm>
            <a:off x="593950" y="797800"/>
            <a:ext cx="10796700" cy="9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700" b="1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   </a:t>
            </a:r>
            <a:r>
              <a:rPr lang="en-US" sz="4600" b="1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Demographic Suspension Rate- 23/24</a:t>
            </a:r>
            <a:endParaRPr sz="4600" b="1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19" name="Google Shape;119;g2fe477537c5_0_5"/>
          <p:cNvSpPr txBox="1"/>
          <p:nvPr/>
        </p:nvSpPr>
        <p:spPr>
          <a:xfrm>
            <a:off x="996600" y="2408475"/>
            <a:ext cx="9664200" cy="327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                        </a:t>
            </a: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 Demographic Makeup                        Suspension Percentage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White                                    62.08%                                               59%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Black                                        8.88%                                           10.2%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Hispanic                                21.10%                                           19.6% 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Mixed                                      5.69%                                              11%</a:t>
            </a:r>
            <a:endParaRPr sz="23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0"/>
          <p:cNvSpPr txBox="1"/>
          <p:nvPr/>
        </p:nvSpPr>
        <p:spPr>
          <a:xfrm>
            <a:off x="2279941" y="70275"/>
            <a:ext cx="66918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SERT Process </a:t>
            </a:r>
            <a:endParaRPr sz="28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25" name="Google Shape;125;p10"/>
          <p:cNvSpPr txBox="1"/>
          <p:nvPr/>
        </p:nvSpPr>
        <p:spPr>
          <a:xfrm>
            <a:off x="146250" y="659375"/>
            <a:ext cx="11087700" cy="53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Suspension Expulsion Review Team </a:t>
            </a:r>
            <a:endParaRPr sz="2400" u="sng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u="sng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Led by the Director of School Support the committee is made up of a variety of stakeholders.</a:t>
            </a:r>
            <a:endParaRPr/>
          </a:p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LEO, Social Worker, School Psychologists, DFCC, DJJ, School Administrators, CBHC, ESE</a:t>
            </a: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who violate a zero tolerance infraction in the Student Code of Conduct are placed on the SERT agenda for discussion.</a:t>
            </a:r>
            <a:endParaRPr sz="2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SERT meetings are held bimonthly at the district office.</a:t>
            </a:r>
            <a:endParaRPr sz="2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</a:pPr>
            <a:r>
              <a:rPr lang="en-US" sz="26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Schools present their case(s) to the SERT committee.  Outcomes of each case are voted on and are finalized by the Director of School Support. </a:t>
            </a:r>
            <a:endParaRPr sz="2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285750" marR="0" lvl="0" indent="-298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Palatino Linotype"/>
              <a:buChar char="•"/>
            </a:pPr>
            <a:r>
              <a:rPr lang="en-US" sz="26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Parents are given option to decline signing the Stipulated Agreement thus moving toward an expulsion hearing</a:t>
            </a:r>
            <a:endParaRPr sz="2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"/>
          <p:cNvSpPr txBox="1">
            <a:spLocks noGrp="1"/>
          </p:cNvSpPr>
          <p:nvPr>
            <p:ph type="title" idx="4294967295"/>
          </p:nvPr>
        </p:nvSpPr>
        <p:spPr>
          <a:xfrm>
            <a:off x="1049976" y="63680"/>
            <a:ext cx="9601200" cy="9811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alatino Linotype"/>
              <a:buNone/>
            </a:pPr>
            <a:r>
              <a:rPr lang="en-US"/>
              <a:t>SCHOOL PROGRAMS</a:t>
            </a:r>
            <a:endParaRPr/>
          </a:p>
        </p:txBody>
      </p:sp>
      <p:grpSp>
        <p:nvGrpSpPr>
          <p:cNvPr id="131" name="Google Shape;131;p3"/>
          <p:cNvGrpSpPr/>
          <p:nvPr/>
        </p:nvGrpSpPr>
        <p:grpSpPr>
          <a:xfrm>
            <a:off x="4093271" y="1642524"/>
            <a:ext cx="3514611" cy="1247055"/>
            <a:chOff x="2967092" y="228598"/>
            <a:chExt cx="3514611" cy="1955186"/>
          </a:xfrm>
        </p:grpSpPr>
        <p:sp>
          <p:nvSpPr>
            <p:cNvPr id="132" name="Google Shape;132;p3"/>
            <p:cNvSpPr/>
            <p:nvPr/>
          </p:nvSpPr>
          <p:spPr>
            <a:xfrm>
              <a:off x="2967092" y="228598"/>
              <a:ext cx="3514611" cy="1955186"/>
            </a:xfrm>
            <a:prstGeom prst="rect">
              <a:avLst/>
            </a:prstGeom>
            <a:solidFill>
              <a:srgbClr val="C00000"/>
            </a:solidFill>
            <a:ln w="1587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2967092" y="228598"/>
              <a:ext cx="3514611" cy="1943620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0475" tIns="30475" rIns="30475" bIns="304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 b="0" i="0" u="none" strike="noStrike" cap="none">
                  <a:solidFill>
                    <a:schemeClr val="lt1"/>
                  </a:solidFill>
                  <a:latin typeface="Palatino Linotype"/>
                  <a:ea typeface="Palatino Linotype"/>
                  <a:cs typeface="Palatino Linotype"/>
                  <a:sym typeface="Palatino Linotype"/>
                </a:rPr>
                <a:t>The Academy</a:t>
              </a:r>
              <a:endParaRPr sz="48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endParaRPr>
            </a:p>
          </p:txBody>
        </p:sp>
      </p:grpSp>
      <p:grpSp>
        <p:nvGrpSpPr>
          <p:cNvPr id="134" name="Google Shape;134;p3"/>
          <p:cNvGrpSpPr/>
          <p:nvPr/>
        </p:nvGrpSpPr>
        <p:grpSpPr>
          <a:xfrm>
            <a:off x="813129" y="3880176"/>
            <a:ext cx="1421741" cy="531595"/>
            <a:chOff x="1746" y="4252430"/>
            <a:chExt cx="1421741" cy="531595"/>
          </a:xfrm>
        </p:grpSpPr>
        <p:sp>
          <p:nvSpPr>
            <p:cNvPr id="135" name="Google Shape;135;p3"/>
            <p:cNvSpPr/>
            <p:nvPr/>
          </p:nvSpPr>
          <p:spPr>
            <a:xfrm>
              <a:off x="1746" y="4252430"/>
              <a:ext cx="1421741" cy="531595"/>
            </a:xfrm>
            <a:prstGeom prst="rect">
              <a:avLst/>
            </a:prstGeom>
            <a:solidFill>
              <a:srgbClr val="C00000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1746" y="4252430"/>
              <a:ext cx="1421741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The Academy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7" name="Google Shape;137;p3"/>
          <p:cNvGrpSpPr/>
          <p:nvPr/>
        </p:nvGrpSpPr>
        <p:grpSpPr>
          <a:xfrm>
            <a:off x="2746217" y="3850615"/>
            <a:ext cx="1063190" cy="531595"/>
            <a:chOff x="1646757" y="4252430"/>
            <a:chExt cx="1063190" cy="531595"/>
          </a:xfrm>
        </p:grpSpPr>
        <p:sp>
          <p:nvSpPr>
            <p:cNvPr id="138" name="Google Shape;138;p3"/>
            <p:cNvSpPr/>
            <p:nvPr/>
          </p:nvSpPr>
          <p:spPr>
            <a:xfrm>
              <a:off x="1646757" y="4252430"/>
              <a:ext cx="1063190" cy="531595"/>
            </a:xfrm>
            <a:prstGeom prst="rect">
              <a:avLst/>
            </a:prstGeom>
            <a:solidFill>
              <a:srgbClr val="C00000"/>
            </a:solidFill>
            <a:ln w="12700" cap="flat" cmpd="sng">
              <a:solidFill>
                <a:srgbClr val="FFFFFF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1646757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PASS Program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0" name="Google Shape;140;p3"/>
          <p:cNvGrpSpPr/>
          <p:nvPr/>
        </p:nvGrpSpPr>
        <p:grpSpPr>
          <a:xfrm>
            <a:off x="6288146" y="3876318"/>
            <a:ext cx="1063190" cy="531595"/>
            <a:chOff x="2933218" y="4252430"/>
            <a:chExt cx="1063190" cy="531595"/>
          </a:xfrm>
        </p:grpSpPr>
        <p:sp>
          <p:nvSpPr>
            <p:cNvPr id="141" name="Google Shape;141;p3"/>
            <p:cNvSpPr/>
            <p:nvPr/>
          </p:nvSpPr>
          <p:spPr>
            <a:xfrm>
              <a:off x="2933218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2933218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HOPE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3" name="Google Shape;143;p3"/>
          <p:cNvGrpSpPr/>
          <p:nvPr/>
        </p:nvGrpSpPr>
        <p:grpSpPr>
          <a:xfrm>
            <a:off x="4434329" y="3859058"/>
            <a:ext cx="1063190" cy="531595"/>
            <a:chOff x="4219679" y="4252430"/>
            <a:chExt cx="1063190" cy="531595"/>
          </a:xfrm>
        </p:grpSpPr>
        <p:sp>
          <p:nvSpPr>
            <p:cNvPr id="144" name="Google Shape;144;p3"/>
            <p:cNvSpPr/>
            <p:nvPr/>
          </p:nvSpPr>
          <p:spPr>
            <a:xfrm>
              <a:off x="4219679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4219679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CVS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6" name="Google Shape;146;p3"/>
          <p:cNvGrpSpPr/>
          <p:nvPr/>
        </p:nvGrpSpPr>
        <p:grpSpPr>
          <a:xfrm>
            <a:off x="8093911" y="3874141"/>
            <a:ext cx="1063190" cy="531595"/>
            <a:chOff x="6792601" y="4252430"/>
            <a:chExt cx="1063190" cy="531595"/>
          </a:xfrm>
        </p:grpSpPr>
        <p:sp>
          <p:nvSpPr>
            <p:cNvPr id="147" name="Google Shape;147;p3"/>
            <p:cNvSpPr/>
            <p:nvPr/>
          </p:nvSpPr>
          <p:spPr>
            <a:xfrm>
              <a:off x="6792601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6792601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SEA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49" name="Google Shape;149;p3"/>
          <p:cNvGrpSpPr/>
          <p:nvPr/>
        </p:nvGrpSpPr>
        <p:grpSpPr>
          <a:xfrm>
            <a:off x="9907926" y="3875669"/>
            <a:ext cx="1063190" cy="531595"/>
            <a:chOff x="8079062" y="4252430"/>
            <a:chExt cx="1063190" cy="531595"/>
          </a:xfrm>
        </p:grpSpPr>
        <p:sp>
          <p:nvSpPr>
            <p:cNvPr id="150" name="Google Shape;150;p3"/>
            <p:cNvSpPr/>
            <p:nvPr/>
          </p:nvSpPr>
          <p:spPr>
            <a:xfrm>
              <a:off x="8079062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8079062" y="4252430"/>
              <a:ext cx="1063190" cy="531595"/>
            </a:xfrm>
            <a:prstGeom prst="rect">
              <a:avLst/>
            </a:prstGeom>
            <a:solidFill>
              <a:schemeClr val="accent4"/>
            </a:solidFill>
            <a:ln w="15875" cap="flat" cmpd="sng">
              <a:solidFill>
                <a:srgbClr val="6E191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2050" tIns="12050" rIns="12050" bIns="120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1900"/>
                <a:buFont typeface="Arial"/>
                <a:buNone/>
              </a:pPr>
              <a:r>
                <a:rPr lang="en-US" sz="19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AAP</a:t>
              </a:r>
              <a:endParaRPr sz="19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52" name="Google Shape;152;p3"/>
          <p:cNvCxnSpPr>
            <a:stCxn id="136" idx="2"/>
            <a:endCxn id="153" idx="0"/>
          </p:cNvCxnSpPr>
          <p:nvPr/>
        </p:nvCxnSpPr>
        <p:spPr>
          <a:xfrm>
            <a:off x="1524000" y="4411771"/>
            <a:ext cx="8700" cy="6963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3" name="Google Shape;153;p3"/>
          <p:cNvSpPr/>
          <p:nvPr/>
        </p:nvSpPr>
        <p:spPr>
          <a:xfrm>
            <a:off x="854398" y="5108028"/>
            <a:ext cx="1356859" cy="546538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Grades 9-12 </a:t>
            </a:r>
            <a:endParaRPr sz="16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cxnSp>
        <p:nvCxnSpPr>
          <p:cNvPr id="154" name="Google Shape;154;p3"/>
          <p:cNvCxnSpPr/>
          <p:nvPr/>
        </p:nvCxnSpPr>
        <p:spPr>
          <a:xfrm>
            <a:off x="10443144" y="4405736"/>
            <a:ext cx="8828" cy="69625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5" name="Google Shape;155;p3"/>
          <p:cNvCxnSpPr/>
          <p:nvPr/>
        </p:nvCxnSpPr>
        <p:spPr>
          <a:xfrm>
            <a:off x="8649254" y="4390653"/>
            <a:ext cx="8828" cy="69625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6" name="Google Shape;156;p3"/>
          <p:cNvCxnSpPr/>
          <p:nvPr/>
        </p:nvCxnSpPr>
        <p:spPr>
          <a:xfrm>
            <a:off x="6835239" y="4382210"/>
            <a:ext cx="8828" cy="69625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3"/>
          <p:cNvCxnSpPr/>
          <p:nvPr/>
        </p:nvCxnSpPr>
        <p:spPr>
          <a:xfrm>
            <a:off x="4974659" y="4390653"/>
            <a:ext cx="8828" cy="69625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8" name="Google Shape;158;p3"/>
          <p:cNvCxnSpPr/>
          <p:nvPr/>
        </p:nvCxnSpPr>
        <p:spPr>
          <a:xfrm>
            <a:off x="3249329" y="4400002"/>
            <a:ext cx="8828" cy="69625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9" name="Google Shape;159;p3"/>
          <p:cNvSpPr/>
          <p:nvPr/>
        </p:nvSpPr>
        <p:spPr>
          <a:xfrm>
            <a:off x="2683295" y="5114052"/>
            <a:ext cx="1063190" cy="540514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Middle School</a:t>
            </a:r>
            <a:endParaRPr sz="18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60" name="Google Shape;160;p3"/>
          <p:cNvSpPr/>
          <p:nvPr/>
        </p:nvSpPr>
        <p:spPr>
          <a:xfrm>
            <a:off x="4419470" y="5086910"/>
            <a:ext cx="1105505" cy="540514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Partnership with SYF</a:t>
            </a:r>
            <a:endParaRPr sz="14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61" name="Google Shape;161;p3"/>
          <p:cNvSpPr/>
          <p:nvPr/>
        </p:nvSpPr>
        <p:spPr>
          <a:xfrm>
            <a:off x="6288146" y="5114052"/>
            <a:ext cx="1081298" cy="528457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Teen Parents </a:t>
            </a:r>
            <a:endParaRPr sz="18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62" name="Google Shape;162;p3"/>
          <p:cNvSpPr/>
          <p:nvPr/>
        </p:nvSpPr>
        <p:spPr>
          <a:xfrm>
            <a:off x="8099984" y="5062202"/>
            <a:ext cx="1051034" cy="525921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District placement</a:t>
            </a:r>
            <a:endParaRPr sz="14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63" name="Google Shape;163;p3"/>
          <p:cNvSpPr/>
          <p:nvPr/>
        </p:nvSpPr>
        <p:spPr>
          <a:xfrm>
            <a:off x="9881729" y="5062202"/>
            <a:ext cx="1089387" cy="551793"/>
          </a:xfrm>
          <a:prstGeom prst="rect">
            <a:avLst/>
          </a:prstGeom>
          <a:solidFill>
            <a:schemeClr val="accent4"/>
          </a:solidFill>
          <a:ln w="15875" cap="flat" cmpd="sng">
            <a:solidFill>
              <a:srgbClr val="6E191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chemeClr val="lt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Off campus felonies and ESE</a:t>
            </a:r>
            <a:endParaRPr sz="1200" b="0" i="0" u="none" strike="noStrike" cap="none">
              <a:solidFill>
                <a:schemeClr val="lt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"/>
          <p:cNvSpPr txBox="1"/>
          <p:nvPr/>
        </p:nvSpPr>
        <p:spPr>
          <a:xfrm>
            <a:off x="2763982" y="0"/>
            <a:ext cx="632806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Academy </a:t>
            </a:r>
            <a:endParaRPr sz="3600" b="0" i="0" u="none" strike="noStrike" cap="none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69" name="Google Shape;169;p4"/>
          <p:cNvSpPr txBox="1"/>
          <p:nvPr/>
        </p:nvSpPr>
        <p:spPr>
          <a:xfrm>
            <a:off x="747668" y="646331"/>
            <a:ext cx="10785763" cy="5586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0" i="0" u="sng" strike="noStrike" cap="none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Program Description: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Academy is a 9-12 alternative high school (Title I) for students with various academic needs.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Why do students choose The Academy?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mostly likely are behind in credits, have a low GPA, behind one or more grade levels, have considered dropping out of high school, or want to graduate early. </a:t>
            </a: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What’s makes The Academy so unique?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Academy is a school of choice.  </a:t>
            </a:r>
            <a:r>
              <a:rPr lang="en-US" sz="21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choose to interview for the opportunity to attend The Academy.  At the interview school administration chooses to accept or deny their admission.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5"/>
          <p:cNvSpPr txBox="1">
            <a:spLocks noGrp="1"/>
          </p:cNvSpPr>
          <p:nvPr>
            <p:ph type="title" idx="4294967295"/>
          </p:nvPr>
        </p:nvSpPr>
        <p:spPr>
          <a:xfrm>
            <a:off x="1183572" y="165397"/>
            <a:ext cx="9601200" cy="949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alatino Linotype"/>
              <a:buNone/>
            </a:pPr>
            <a:r>
              <a:rPr lang="en-US" sz="4000"/>
              <a:t>The Academy Interview Process</a:t>
            </a:r>
            <a:br>
              <a:rPr lang="en-US"/>
            </a:br>
            <a:endParaRPr/>
          </a:p>
        </p:txBody>
      </p:sp>
      <p:sp>
        <p:nvSpPr>
          <p:cNvPr id="175" name="Google Shape;175;p5"/>
          <p:cNvSpPr txBox="1"/>
          <p:nvPr/>
        </p:nvSpPr>
        <p:spPr>
          <a:xfrm>
            <a:off x="862443" y="805062"/>
            <a:ext cx="10243457" cy="6370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 u="sng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How do Students find out about The Academy?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From their school’s guidance counselor, social worker, or administrator.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Friends or Family 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student seeks their options on their own</a:t>
            </a:r>
            <a:endParaRPr/>
          </a:p>
          <a:p>
            <a:pPr marL="285750" marR="0" lvl="0" indent="-146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 u="sng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u="sng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How do student get an interview at The Academy?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go to the school’s website and completes an application.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will get a call from The Academy letting them know the date and time of their interview (Interviews are typically held every Tuesday until capacity has been reached).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student and their family attend the interview with the principal and their team to discuss possible acceptance to The Academy.</a:t>
            </a:r>
            <a:endParaRPr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chemeClr val="dk1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must want to attend and be accepted to The Academy.  Students are not placed there by the district (School of Choice).</a:t>
            </a:r>
            <a:endParaRPr sz="18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/>
          <p:nvPr/>
        </p:nvSpPr>
        <p:spPr>
          <a:xfrm>
            <a:off x="2369005" y="96513"/>
            <a:ext cx="7232073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262626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Academy</a:t>
            </a:r>
            <a:endParaRPr sz="3600">
              <a:solidFill>
                <a:schemeClr val="dk1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</p:txBody>
      </p:sp>
      <p:sp>
        <p:nvSpPr>
          <p:cNvPr id="181" name="Google Shape;181;p6"/>
          <p:cNvSpPr txBox="1"/>
          <p:nvPr/>
        </p:nvSpPr>
        <p:spPr>
          <a:xfrm>
            <a:off x="826074" y="690817"/>
            <a:ext cx="10535609" cy="5047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u="sng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Curriculum:</a:t>
            </a:r>
            <a:r>
              <a:rPr lang="en-US" sz="24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</a:t>
            </a:r>
            <a:endParaRPr/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The Academy is on 4x4 block schedule with 90 minute classes.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This allows students to earn credits each grading period(8 credits for the year).</a:t>
            </a:r>
            <a:endParaRPr/>
          </a:p>
          <a:p>
            <a:pPr marL="34290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For Example: Quarter 1=Semester 1/Quarter 2=Semester 2</a:t>
            </a:r>
            <a:endParaRPr/>
          </a:p>
          <a:p>
            <a:pPr marL="34290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Start over 2</a:t>
            </a:r>
            <a:r>
              <a:rPr lang="en-US" sz="2200" baseline="300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nd</a:t>
            </a: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semester, Quarter 3=Semester 1/Quarter 4= Semester 2</a:t>
            </a:r>
            <a:endParaRPr/>
          </a:p>
          <a:p>
            <a:pPr marL="342900" marR="0" lvl="0" indent="-203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If students are successful they can complete 2 full years of their core classes in one school year.    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      </a:t>
            </a:r>
            <a:endParaRPr sz="2200">
              <a:solidFill>
                <a:srgbClr val="000000"/>
              </a:solidFill>
              <a:latin typeface="Palatino Linotype"/>
              <a:ea typeface="Palatino Linotype"/>
              <a:cs typeface="Palatino Linotype"/>
              <a:sym typeface="Palatino Linotype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•"/>
            </a:pPr>
            <a:r>
              <a:rPr lang="en-US" sz="2200">
                <a:solidFill>
                  <a:srgbClr val="000000"/>
                </a:solidFill>
                <a:latin typeface="Palatino Linotype"/>
                <a:ea typeface="Palatino Linotype"/>
                <a:cs typeface="Palatino Linotype"/>
                <a:sym typeface="Palatino Linotype"/>
              </a:rPr>
              <a:t>Students mostly come to The Academy needing their core classes required for graduation.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rgbClr val="000000"/>
      </a:dk1>
      <a:lt1>
        <a:srgbClr val="FFFFFF"/>
      </a:lt1>
      <a:dk2>
        <a:srgbClr val="454545"/>
      </a:dk2>
      <a:lt2>
        <a:srgbClr val="EDEBE7"/>
      </a:lt2>
      <a:accent1>
        <a:srgbClr val="5FA534"/>
      </a:accent1>
      <a:accent2>
        <a:srgbClr val="DCAB34"/>
      </a:accent2>
      <a:accent3>
        <a:srgbClr val="D26D23"/>
      </a:accent3>
      <a:accent4>
        <a:srgbClr val="972323"/>
      </a:accent4>
      <a:accent5>
        <a:srgbClr val="236797"/>
      </a:accent5>
      <a:accent6>
        <a:srgbClr val="2FB6C6"/>
      </a:accent6>
      <a:hlink>
        <a:srgbClr val="8FC639"/>
      </a:hlink>
      <a:folHlink>
        <a:srgbClr val="E7C2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1064</Words>
  <Application>Microsoft Macintosh PowerPoint</Application>
  <PresentationFormat>Widescreen</PresentationFormat>
  <Paragraphs>129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Palatino Linotype</vt:lpstr>
      <vt:lpstr>Arial</vt:lpstr>
      <vt:lpstr>Gallery</vt:lpstr>
      <vt:lpstr>     CCPS Discipline Process The Academy  Charlotte County Public Schools  Assistant Superintendent of School Support – Dr. Michael Desjardins  Director of School Support – Jack Ham Principal – Deshon Jenkins     </vt:lpstr>
      <vt:lpstr>Alternative Programs and District Discipline </vt:lpstr>
      <vt:lpstr>PowerPoint Presentation</vt:lpstr>
      <vt:lpstr>PowerPoint Presentation</vt:lpstr>
      <vt:lpstr>PowerPoint Presentation</vt:lpstr>
      <vt:lpstr>SCHOOL PROGRAMS</vt:lpstr>
      <vt:lpstr>PowerPoint Presentation</vt:lpstr>
      <vt:lpstr>The Academy Interview Process </vt:lpstr>
      <vt:lpstr>PowerPoint Presentation</vt:lpstr>
      <vt:lpstr>Student Support </vt:lpstr>
      <vt:lpstr>PASS Program </vt:lpstr>
      <vt:lpstr>SEA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CCPS Discipline Process The Academy  Charlotte County Public Schools  Assistant Superintendent of School Support – Dr. Michael Desjardins  Director of School Support – Jack Ham Principal – Deshon Jenkins     </dc:title>
  <dc:creator>Ham, Jack</dc:creator>
  <cp:lastModifiedBy>Kim Amontree</cp:lastModifiedBy>
  <cp:revision>1</cp:revision>
  <dcterms:created xsi:type="dcterms:W3CDTF">2016-09-17T00:44:12Z</dcterms:created>
  <dcterms:modified xsi:type="dcterms:W3CDTF">2024-10-21T21:10:28Z</dcterms:modified>
</cp:coreProperties>
</file>